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5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345413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382553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399487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16A2E0E-7076-4C1C-803D-852F6968788F}" type="slidenum">
              <a:rPr lang="pl-PL" smtClean="0"/>
              <a:pPr/>
              <a:t>‹#›</a:t>
            </a:fld>
            <a:endParaRPr lang="pl-P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30032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361091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3836995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152246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1901197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324801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115264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334092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137470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99434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246047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312182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86952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291FCFA-33E5-4BBA-A245-45DAFB3CB50B}" type="datetimeFigureOut">
              <a:rPr lang="pl-PL" smtClean="0"/>
              <a:pPr/>
              <a:t>2019-01-28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287787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mt="8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291FCFA-33E5-4BBA-A245-45DAFB3CB50B}" type="datetimeFigureOut">
              <a:rPr lang="pl-PL" smtClean="0"/>
              <a:pPr/>
              <a:t>2019-01-28</a:t>
            </a:fld>
            <a:endParaRPr lang="pl-P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pl-PL"/>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16A2E0E-7076-4C1C-803D-852F6968788F}" type="slidenum">
              <a:rPr lang="pl-PL" smtClean="0"/>
              <a:pPr/>
              <a:t>‹#›</a:t>
            </a:fld>
            <a:endParaRPr lang="pl-PL"/>
          </a:p>
        </p:txBody>
      </p:sp>
    </p:spTree>
    <p:extLst>
      <p:ext uri="{BB962C8B-B14F-4D97-AF65-F5344CB8AC3E}">
        <p14:creationId xmlns:p14="http://schemas.microsoft.com/office/powerpoint/2010/main" xmlns="" val="20717752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CA8FB86-2C07-4663-910A-29A27A4EE691}"/>
              </a:ext>
            </a:extLst>
          </p:cNvPr>
          <p:cNvSpPr>
            <a:spLocks noGrp="1"/>
          </p:cNvSpPr>
          <p:nvPr>
            <p:ph type="ctrTitle"/>
          </p:nvPr>
        </p:nvSpPr>
        <p:spPr/>
        <p:txBody>
          <a:bodyPr/>
          <a:lstStyle/>
          <a:p>
            <a:r>
              <a:rPr lang="pl-PL" dirty="0"/>
              <a:t>Najbrzydsze zwierzęta świata</a:t>
            </a:r>
          </a:p>
        </p:txBody>
      </p:sp>
      <p:sp>
        <p:nvSpPr>
          <p:cNvPr id="3" name="Podtytuł 2">
            <a:extLst>
              <a:ext uri="{FF2B5EF4-FFF2-40B4-BE49-F238E27FC236}">
                <a16:creationId xmlns:a16="http://schemas.microsoft.com/office/drawing/2014/main" xmlns="" id="{E57E7263-CB3B-4985-BC1E-F1FC21BC7EBF}"/>
              </a:ext>
            </a:extLst>
          </p:cNvPr>
          <p:cNvSpPr>
            <a:spLocks noGrp="1"/>
          </p:cNvSpPr>
          <p:nvPr>
            <p:ph type="subTitle" idx="1"/>
          </p:nvPr>
        </p:nvSpPr>
        <p:spPr>
          <a:xfrm>
            <a:off x="1603512" y="6082748"/>
            <a:ext cx="8506171" cy="672547"/>
          </a:xfrm>
        </p:spPr>
        <p:txBody>
          <a:bodyPr/>
          <a:lstStyle/>
          <a:p>
            <a:r>
              <a:rPr lang="pl-PL" dirty="0"/>
              <a:t>Sofia </a:t>
            </a:r>
            <a:r>
              <a:rPr lang="pl-PL" dirty="0" err="1"/>
              <a:t>Baig</a:t>
            </a:r>
            <a:endParaRPr lang="pl-PL" dirty="0"/>
          </a:p>
        </p:txBody>
      </p:sp>
    </p:spTree>
    <p:extLst>
      <p:ext uri="{BB962C8B-B14F-4D97-AF65-F5344CB8AC3E}">
        <p14:creationId xmlns:p14="http://schemas.microsoft.com/office/powerpoint/2010/main" xmlns="" val="108219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C1B4132-921A-40A4-801E-AFF529E3A49E}"/>
              </a:ext>
            </a:extLst>
          </p:cNvPr>
          <p:cNvSpPr>
            <a:spLocks noGrp="1"/>
          </p:cNvSpPr>
          <p:nvPr>
            <p:ph type="title"/>
          </p:nvPr>
        </p:nvSpPr>
        <p:spPr/>
        <p:txBody>
          <a:bodyPr/>
          <a:lstStyle/>
          <a:p>
            <a:r>
              <a:rPr lang="pl-PL" dirty="0"/>
              <a:t>Aksolotl meksykański</a:t>
            </a:r>
            <a:br>
              <a:rPr lang="pl-PL" dirty="0"/>
            </a:br>
            <a:endParaRPr lang="pl-PL" dirty="0"/>
          </a:p>
        </p:txBody>
      </p:sp>
      <p:sp>
        <p:nvSpPr>
          <p:cNvPr id="3" name="Symbol zastępczy zawartości 2">
            <a:extLst>
              <a:ext uri="{FF2B5EF4-FFF2-40B4-BE49-F238E27FC236}">
                <a16:creationId xmlns:a16="http://schemas.microsoft.com/office/drawing/2014/main" xmlns="" id="{F5FA08ED-47A8-4B34-8011-80CFDD748176}"/>
              </a:ext>
            </a:extLst>
          </p:cNvPr>
          <p:cNvSpPr>
            <a:spLocks noGrp="1"/>
          </p:cNvSpPr>
          <p:nvPr>
            <p:ph sz="quarter" idx="13"/>
          </p:nvPr>
        </p:nvSpPr>
        <p:spPr/>
        <p:txBody>
          <a:bodyPr>
            <a:normAutofit/>
          </a:bodyPr>
          <a:lstStyle/>
          <a:p>
            <a:endParaRPr lang="pl-PL" sz="1400" dirty="0" smtClean="0"/>
          </a:p>
          <a:p>
            <a:endParaRPr lang="pl-PL" sz="1400" dirty="0" smtClean="0"/>
          </a:p>
          <a:p>
            <a:r>
              <a:rPr lang="pl-PL" sz="1400" dirty="0" smtClean="0"/>
              <a:t>Płaza </a:t>
            </a:r>
            <a:r>
              <a:rPr lang="pl-PL" sz="1400" dirty="0"/>
              <a:t>charakteryzują trzy pary zewnętrznych skrzeli oraz brak powiek. Aksolotle występują w Meksyku. Jego zdolność do regeneracji całych fragmentów ciała jest przedmiotem wielu badań na świecie. Hodowane aksolotle nie przeobrażają się w dorosłego osobnika. Do końca życia pozostają w stadium larwalnym, w tym też stadium rozmnażają się.</a:t>
            </a:r>
          </a:p>
        </p:txBody>
      </p:sp>
      <p:pic>
        <p:nvPicPr>
          <p:cNvPr id="6" name="Symbol zastępczy zawartości 5">
            <a:extLst>
              <a:ext uri="{FF2B5EF4-FFF2-40B4-BE49-F238E27FC236}">
                <a16:creationId xmlns:a16="http://schemas.microsoft.com/office/drawing/2014/main" xmlns="" id="{1CABA0D3-1CF6-4EC7-B94B-6A658A8718C7}"/>
              </a:ext>
            </a:extLst>
          </p:cNvPr>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6251840" y="2366963"/>
            <a:ext cx="4946119" cy="3424237"/>
          </a:xfrm>
        </p:spPr>
      </p:pic>
    </p:spTree>
    <p:extLst>
      <p:ext uri="{BB962C8B-B14F-4D97-AF65-F5344CB8AC3E}">
        <p14:creationId xmlns:p14="http://schemas.microsoft.com/office/powerpoint/2010/main" xmlns="" val="347455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9D6D7A8-F4C0-49C8-ADDB-C5084ECABBE2}"/>
              </a:ext>
            </a:extLst>
          </p:cNvPr>
          <p:cNvSpPr>
            <a:spLocks noGrp="1"/>
          </p:cNvSpPr>
          <p:nvPr>
            <p:ph type="title"/>
          </p:nvPr>
        </p:nvSpPr>
        <p:spPr/>
        <p:txBody>
          <a:bodyPr/>
          <a:lstStyle/>
          <a:p>
            <a:r>
              <a:rPr lang="pl-PL" dirty="0"/>
              <a:t>Skaber amerykański</a:t>
            </a:r>
          </a:p>
        </p:txBody>
      </p:sp>
      <p:sp>
        <p:nvSpPr>
          <p:cNvPr id="3" name="Symbol zastępczy zawartości 2">
            <a:extLst>
              <a:ext uri="{FF2B5EF4-FFF2-40B4-BE49-F238E27FC236}">
                <a16:creationId xmlns:a16="http://schemas.microsoft.com/office/drawing/2014/main" xmlns="" id="{89F48D49-44A8-4600-A853-76C2E19CFC4C}"/>
              </a:ext>
            </a:extLst>
          </p:cNvPr>
          <p:cNvSpPr>
            <a:spLocks noGrp="1"/>
          </p:cNvSpPr>
          <p:nvPr>
            <p:ph sz="quarter" idx="13"/>
          </p:nvPr>
        </p:nvSpPr>
        <p:spPr/>
        <p:txBody>
          <a:bodyPr>
            <a:normAutofit/>
          </a:bodyPr>
          <a:lstStyle/>
          <a:p>
            <a:endParaRPr lang="pl-PL" sz="1400" dirty="0" smtClean="0"/>
          </a:p>
          <a:p>
            <a:endParaRPr lang="pl-PL" sz="1400" dirty="0" smtClean="0"/>
          </a:p>
          <a:p>
            <a:r>
              <a:rPr lang="pl-PL" sz="1400" dirty="0" smtClean="0"/>
              <a:t>Niezbyt </a:t>
            </a:r>
            <a:r>
              <a:rPr lang="pl-PL" sz="1400" dirty="0"/>
              <a:t>duża ryba, osiągająca do około 60 cm długości, zagrzebująca się w piasku. Poluje na mniejsze stworzenia i ogłusza je ładunkiem elektrycznym o napięciu do 0,5 V. Narządy elektryczne położone są tuż za oczami. Powstały z przekształconego mięśnia ocznego. Inną bronią tej ryby są ostre kolce, wyrastające z płetw i wypełnione jadem.</a:t>
            </a:r>
          </a:p>
        </p:txBody>
      </p:sp>
      <p:pic>
        <p:nvPicPr>
          <p:cNvPr id="6" name="Symbol zastępczy zawartości 5">
            <a:extLst>
              <a:ext uri="{FF2B5EF4-FFF2-40B4-BE49-F238E27FC236}">
                <a16:creationId xmlns:a16="http://schemas.microsoft.com/office/drawing/2014/main" xmlns="" id="{DA293DBA-7121-4607-86A5-458758177A8D}"/>
              </a:ext>
            </a:extLst>
          </p:cNvPr>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6580834" y="2656115"/>
            <a:ext cx="4198941" cy="2786742"/>
          </a:xfrm>
        </p:spPr>
      </p:pic>
    </p:spTree>
    <p:extLst>
      <p:ext uri="{BB962C8B-B14F-4D97-AF65-F5344CB8AC3E}">
        <p14:creationId xmlns:p14="http://schemas.microsoft.com/office/powerpoint/2010/main" xmlns="" val="307640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xmlns="" id="{89F48D49-44A8-4600-A853-76C2E19CFC4C}"/>
              </a:ext>
            </a:extLst>
          </p:cNvPr>
          <p:cNvSpPr txBox="1">
            <a:spLocks/>
          </p:cNvSpPr>
          <p:nvPr/>
        </p:nvSpPr>
        <p:spPr>
          <a:xfrm>
            <a:off x="913773" y="1465944"/>
            <a:ext cx="10421883" cy="4325256"/>
          </a:xfrm>
          <a:prstGeom prst="rect">
            <a:avLst/>
          </a:prstGeom>
        </p:spPr>
        <p:txBody>
          <a:bodyPr>
            <a:normAutofit/>
          </a:bodyPr>
          <a:lstStyle/>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endParaRPr kumimoji="0" lang="pl-PL" sz="1400" b="0" i="0" u="none" strike="noStrike" kern="1200" cap="all"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endParaRPr kumimoji="0" lang="pl-PL" sz="1400" b="0" i="0" u="none" strike="noStrike" kern="1200" cap="all" spc="0" normalizeH="0" baseline="0" noProof="0" dirty="0" smtClean="0">
              <a:ln>
                <a:noFill/>
              </a:ln>
              <a:solidFill>
                <a:schemeClr val="tx1"/>
              </a:solidFill>
              <a:effectLst/>
              <a:uLnTx/>
              <a:uFillTx/>
              <a:latin typeface="+mn-lt"/>
              <a:ea typeface="+mn-ea"/>
              <a:cs typeface="+mn-cs"/>
            </a:endParaRPr>
          </a:p>
        </p:txBody>
      </p:sp>
      <p:sp>
        <p:nvSpPr>
          <p:cNvPr id="3" name="Symbol zastępczy zawartości 2">
            <a:extLst>
              <a:ext uri="{FF2B5EF4-FFF2-40B4-BE49-F238E27FC236}">
                <a16:creationId xmlns:a16="http://schemas.microsoft.com/office/drawing/2014/main" xmlns="" id="{89F48D49-44A8-4600-A853-76C2E19CFC4C}"/>
              </a:ext>
            </a:extLst>
          </p:cNvPr>
          <p:cNvSpPr txBox="1">
            <a:spLocks/>
          </p:cNvSpPr>
          <p:nvPr/>
        </p:nvSpPr>
        <p:spPr>
          <a:xfrm>
            <a:off x="913774" y="2336800"/>
            <a:ext cx="5106026" cy="3454399"/>
          </a:xfrm>
          <a:prstGeom prst="rect">
            <a:avLst/>
          </a:prstGeom>
        </p:spPr>
        <p:txBody>
          <a:bodyPr>
            <a:normAutofit/>
          </a:bodyPr>
          <a:lstStyle/>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endParaRPr kumimoji="0" lang="pl-PL" sz="1400" b="0" i="0" u="none" strike="noStrike" kern="1200" cap="all"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20000"/>
              </a:lnSpc>
              <a:spcBef>
                <a:spcPts val="1000"/>
              </a:spcBef>
              <a:spcAft>
                <a:spcPts val="0"/>
              </a:spcAft>
              <a:buClr>
                <a:schemeClr val="tx1"/>
              </a:buClr>
              <a:buSzTx/>
              <a:tabLst/>
              <a:defRPr/>
            </a:pPr>
            <a:r>
              <a:rPr kumimoji="0" lang="pl-PL" sz="1400" b="0" i="0" u="none" strike="noStrike" kern="1200" cap="all" spc="0" normalizeH="0" baseline="0" noProof="0" dirty="0" smtClean="0">
                <a:ln>
                  <a:noFill/>
                </a:ln>
                <a:solidFill>
                  <a:schemeClr val="tx1"/>
                </a:solidFill>
                <a:effectLst/>
                <a:uLnTx/>
                <a:uFillTx/>
                <a:latin typeface="+mn-lt"/>
                <a:ea typeface="+mn-ea"/>
                <a:cs typeface="+mn-cs"/>
              </a:rPr>
              <a:t>			</a:t>
            </a:r>
            <a:r>
              <a:rPr kumimoji="0" lang="pl-PL" sz="2000" b="0" i="0" u="none" strike="noStrike" kern="1200" cap="all" spc="0" normalizeH="0" baseline="0" noProof="0" dirty="0" err="1" smtClean="0">
                <a:ln>
                  <a:noFill/>
                </a:ln>
                <a:solidFill>
                  <a:schemeClr val="tx1"/>
                </a:solidFill>
                <a:effectLst/>
                <a:uLnTx/>
                <a:uFillTx/>
                <a:latin typeface="+mn-lt"/>
                <a:ea typeface="+mn-ea"/>
                <a:cs typeface="+mn-cs"/>
              </a:rPr>
              <a:t>ŹródŁa</a:t>
            </a:r>
            <a:r>
              <a:rPr kumimoji="0" lang="pl-PL" sz="2000" b="0" i="0" u="none" strike="noStrike" kern="1200" cap="all" spc="0" normalizeH="0" baseline="0" noProof="0" dirty="0" smtClean="0">
                <a:ln>
                  <a:noFill/>
                </a:ln>
                <a:solidFill>
                  <a:schemeClr val="tx1"/>
                </a:solidFill>
                <a:effectLst/>
                <a:uLnTx/>
                <a:uFillTx/>
                <a:latin typeface="+mn-lt"/>
                <a:ea typeface="+mn-ea"/>
                <a:cs typeface="+mn-cs"/>
              </a:rPr>
              <a:t>:</a:t>
            </a:r>
          </a:p>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lang="pl-PL" sz="1400" cap="all" dirty="0" err="1" smtClean="0"/>
              <a:t>Podróże.se.pl</a:t>
            </a:r>
            <a:r>
              <a:rPr lang="pl-PL" sz="1400" cap="all" dirty="0" smtClean="0"/>
              <a:t>/galeria</a:t>
            </a:r>
          </a:p>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kumimoji="0" lang="pl-PL" sz="1400" b="0" i="0" u="none" strike="noStrike" kern="1200" cap="all" spc="0" normalizeH="0" baseline="0" noProof="0" dirty="0" err="1" smtClean="0">
                <a:ln>
                  <a:noFill/>
                </a:ln>
                <a:solidFill>
                  <a:schemeClr val="tx1"/>
                </a:solidFill>
                <a:effectLst/>
                <a:uLnTx/>
                <a:uFillTx/>
                <a:latin typeface="+mn-lt"/>
                <a:ea typeface="+mn-ea"/>
                <a:cs typeface="+mn-cs"/>
              </a:rPr>
              <a:t>Gadzetomania</a:t>
            </a:r>
            <a:r>
              <a:rPr lang="pl-PL" sz="1400" cap="all" dirty="0" smtClean="0"/>
              <a:t>.</a:t>
            </a:r>
            <a:r>
              <a:rPr lang="pl-PL" sz="1400" cap="all" dirty="0" err="1" smtClean="0"/>
              <a:t>pl</a:t>
            </a:r>
            <a:endParaRPr lang="pl-PL" sz="1400" cap="all" dirty="0" smtClean="0"/>
          </a:p>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kumimoji="0" lang="pl-PL" sz="1400" b="0" i="0" u="none" strike="noStrike" kern="1200" cap="all" spc="0" normalizeH="0" baseline="0" noProof="0" dirty="0" err="1" smtClean="0">
                <a:ln>
                  <a:noFill/>
                </a:ln>
                <a:solidFill>
                  <a:schemeClr val="tx1"/>
                </a:solidFill>
                <a:effectLst/>
                <a:uLnTx/>
                <a:uFillTx/>
                <a:latin typeface="+mn-lt"/>
                <a:ea typeface="+mn-ea"/>
                <a:cs typeface="+mn-cs"/>
              </a:rPr>
              <a:t>National-geographic.pl</a:t>
            </a:r>
            <a:endParaRPr kumimoji="0" lang="pl-PL" sz="1400" b="0" i="0" u="none" strike="noStrike" kern="1200" cap="all"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lang="pl-PL" sz="1400" cap="all" dirty="0" smtClean="0"/>
              <a:t>Google</a:t>
            </a:r>
          </a:p>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kumimoji="0" lang="pl-PL" sz="1400" b="0" i="0" u="none" strike="noStrike" kern="1200" cap="all" spc="0" normalizeH="0" baseline="0" noProof="0" dirty="0" err="1" smtClean="0">
                <a:ln>
                  <a:noFill/>
                </a:ln>
                <a:solidFill>
                  <a:schemeClr val="tx1"/>
                </a:solidFill>
                <a:effectLst/>
                <a:uLnTx/>
                <a:uFillTx/>
                <a:latin typeface="+mn-lt"/>
                <a:ea typeface="+mn-ea"/>
                <a:cs typeface="+mn-cs"/>
              </a:rPr>
              <a:t>wikipedia</a:t>
            </a:r>
            <a:endParaRPr kumimoji="0" lang="pl-PL" sz="1400" b="0" i="0" u="none" strike="noStrike" kern="1200" cap="all"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9C360EF1-C457-4151-81E1-98225703C72D}"/>
              </a:ext>
            </a:extLst>
          </p:cNvPr>
          <p:cNvSpPr>
            <a:spLocks noGrp="1"/>
          </p:cNvSpPr>
          <p:nvPr>
            <p:ph type="ctrTitle"/>
          </p:nvPr>
        </p:nvSpPr>
        <p:spPr/>
        <p:txBody>
          <a:bodyPr/>
          <a:lstStyle/>
          <a:p>
            <a:r>
              <a:rPr lang="pl-PL" dirty="0"/>
              <a:t>Dziękuję za uwagę</a:t>
            </a:r>
          </a:p>
        </p:txBody>
      </p:sp>
      <p:sp>
        <p:nvSpPr>
          <p:cNvPr id="6" name="Podtytuł 5">
            <a:extLst>
              <a:ext uri="{FF2B5EF4-FFF2-40B4-BE49-F238E27FC236}">
                <a16:creationId xmlns:a16="http://schemas.microsoft.com/office/drawing/2014/main" xmlns="" id="{8DDCC63C-97AD-4C96-9849-1DD896887518}"/>
              </a:ext>
            </a:extLst>
          </p:cNvPr>
          <p:cNvSpPr>
            <a:spLocks noGrp="1"/>
          </p:cNvSpPr>
          <p:nvPr>
            <p:ph type="subTitle" idx="1"/>
          </p:nvPr>
        </p:nvSpPr>
        <p:spPr>
          <a:xfrm>
            <a:off x="1751012" y="6012542"/>
            <a:ext cx="8350931" cy="845458"/>
          </a:xfrm>
        </p:spPr>
        <p:txBody>
          <a:bodyPr/>
          <a:lstStyle/>
          <a:p>
            <a:r>
              <a:rPr lang="pl-PL" dirty="0"/>
              <a:t>Sofia </a:t>
            </a:r>
            <a:r>
              <a:rPr lang="pl-PL" dirty="0" err="1"/>
              <a:t>Baig</a:t>
            </a:r>
            <a:endParaRPr lang="pl-PL" dirty="0"/>
          </a:p>
        </p:txBody>
      </p:sp>
    </p:spTree>
    <p:extLst>
      <p:ext uri="{BB962C8B-B14F-4D97-AF65-F5344CB8AC3E}">
        <p14:creationId xmlns:p14="http://schemas.microsoft.com/office/powerpoint/2010/main" xmlns="" val="90372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CA8FB86-2C07-4663-910A-29A27A4EE691}"/>
              </a:ext>
            </a:extLst>
          </p:cNvPr>
          <p:cNvSpPr>
            <a:spLocks noGrp="1"/>
          </p:cNvSpPr>
          <p:nvPr>
            <p:ph type="title"/>
          </p:nvPr>
        </p:nvSpPr>
        <p:spPr/>
        <p:txBody>
          <a:bodyPr/>
          <a:lstStyle/>
          <a:p>
            <a:r>
              <a:rPr lang="pl-PL" dirty="0" err="1"/>
              <a:t>Molosek</a:t>
            </a:r>
            <a:r>
              <a:rPr lang="pl-PL" dirty="0"/>
              <a:t> brazylijski</a:t>
            </a:r>
          </a:p>
        </p:txBody>
      </p:sp>
      <p:sp>
        <p:nvSpPr>
          <p:cNvPr id="3" name="Podtytuł 2">
            <a:extLst>
              <a:ext uri="{FF2B5EF4-FFF2-40B4-BE49-F238E27FC236}">
                <a16:creationId xmlns:a16="http://schemas.microsoft.com/office/drawing/2014/main" xmlns="" id="{E57E7263-CB3B-4985-BC1E-F1FC21BC7EBF}"/>
              </a:ext>
            </a:extLst>
          </p:cNvPr>
          <p:cNvSpPr>
            <a:spLocks noGrp="1"/>
          </p:cNvSpPr>
          <p:nvPr>
            <p:ph sz="quarter" idx="13"/>
          </p:nvPr>
        </p:nvSpPr>
        <p:spPr/>
        <p:txBody>
          <a:bodyPr>
            <a:normAutofit/>
          </a:bodyPr>
          <a:lstStyle/>
          <a:p>
            <a:endParaRPr lang="pl-PL" sz="1400" dirty="0" smtClean="0"/>
          </a:p>
          <a:p>
            <a:endParaRPr lang="pl-PL" sz="1400" dirty="0" smtClean="0"/>
          </a:p>
          <a:p>
            <a:r>
              <a:rPr lang="pl-PL" sz="1400" dirty="0" smtClean="0"/>
              <a:t>Nietoperze </a:t>
            </a:r>
            <a:r>
              <a:rPr lang="pl-PL" sz="1400" dirty="0"/>
              <a:t>nie należą do najpiękniejszych zwierząt świata. Za najmniej urodziwy gatunek uznaje się </a:t>
            </a:r>
            <a:r>
              <a:rPr lang="pl-PL" sz="1400" dirty="0" err="1"/>
              <a:t>moloska</a:t>
            </a:r>
            <a:r>
              <a:rPr lang="pl-PL" sz="1400" dirty="0"/>
              <a:t> brazylijskiego. Zamieszkuje kraje Ameryki Południowej, wyspy karaibskie oraz południową część Stanów Zjednoczonych. W 2016 roku </a:t>
            </a:r>
            <a:r>
              <a:rPr lang="pl-PL" sz="1400" dirty="0" err="1"/>
              <a:t>molosek</a:t>
            </a:r>
            <a:r>
              <a:rPr lang="pl-PL" sz="1400" dirty="0"/>
              <a:t> został uznany najszybszym lotnikiem wśród zwierząt.</a:t>
            </a:r>
          </a:p>
        </p:txBody>
      </p:sp>
      <p:pic>
        <p:nvPicPr>
          <p:cNvPr id="6" name="Symbol zastępczy zawartości 5">
            <a:extLst>
              <a:ext uri="{FF2B5EF4-FFF2-40B4-BE49-F238E27FC236}">
                <a16:creationId xmlns:a16="http://schemas.microsoft.com/office/drawing/2014/main" xmlns="" id="{24AD84C7-DA95-4C27-983C-F493ED5328A0}"/>
              </a:ext>
            </a:extLst>
          </p:cNvPr>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6172200" y="2476657"/>
            <a:ext cx="5105400" cy="3204849"/>
          </a:xfrm>
        </p:spPr>
      </p:pic>
    </p:spTree>
    <p:extLst>
      <p:ext uri="{BB962C8B-B14F-4D97-AF65-F5344CB8AC3E}">
        <p14:creationId xmlns:p14="http://schemas.microsoft.com/office/powerpoint/2010/main" xmlns="" val="201949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C97C6C8-5E9B-47CB-A496-8D07BB6023CD}"/>
              </a:ext>
            </a:extLst>
          </p:cNvPr>
          <p:cNvSpPr>
            <a:spLocks noGrp="1"/>
          </p:cNvSpPr>
          <p:nvPr>
            <p:ph type="title"/>
          </p:nvPr>
        </p:nvSpPr>
        <p:spPr/>
        <p:txBody>
          <a:bodyPr/>
          <a:lstStyle/>
          <a:p>
            <a:r>
              <a:rPr lang="pl-PL" dirty="0"/>
              <a:t>Golec piaskowy</a:t>
            </a:r>
            <a:br>
              <a:rPr lang="pl-PL" dirty="0"/>
            </a:br>
            <a:endParaRPr lang="pl-PL" dirty="0"/>
          </a:p>
        </p:txBody>
      </p:sp>
      <p:sp>
        <p:nvSpPr>
          <p:cNvPr id="3" name="Symbol zastępczy zawartości 2">
            <a:extLst>
              <a:ext uri="{FF2B5EF4-FFF2-40B4-BE49-F238E27FC236}">
                <a16:creationId xmlns:a16="http://schemas.microsoft.com/office/drawing/2014/main" xmlns="" id="{76AE8669-0DB8-4043-8318-5CF609A9AE7E}"/>
              </a:ext>
            </a:extLst>
          </p:cNvPr>
          <p:cNvSpPr>
            <a:spLocks noGrp="1"/>
          </p:cNvSpPr>
          <p:nvPr>
            <p:ph sz="quarter" idx="13"/>
          </p:nvPr>
        </p:nvSpPr>
        <p:spPr/>
        <p:txBody>
          <a:bodyPr>
            <a:noAutofit/>
          </a:bodyPr>
          <a:lstStyle/>
          <a:p>
            <a:r>
              <a:rPr lang="pl-PL" sz="1400" dirty="0"/>
              <a:t>Niezbyt urodziwe, ale za to długowieczne. Golce piaskowe dożywają nawet 30 lat, co czyni je najdłużej żyjącymi gryzoniami świata. Golce są niemal całkowicie pozbawione owłosienia. Posiadają jedynie włosy czuciowe, które ułatwiają im orientację w terenie. Żyją głównie pod ziemią, dlatego są </a:t>
            </a:r>
            <a:r>
              <a:rPr lang="pl-PL" sz="1400" dirty="0" smtClean="0"/>
              <a:t>niemal</a:t>
            </a:r>
            <a:r>
              <a:rPr lang="pl-PL" sz="1400" dirty="0" smtClean="0"/>
              <a:t> </a:t>
            </a:r>
            <a:r>
              <a:rPr lang="pl-PL" sz="1400" dirty="0"/>
              <a:t>całkowicie ślepe. Długie siekacze ułatwiają im drążenie podziemnych tuneli. Golce, podobnie jak mrówki czy pszczoły żyją w z organizowanych społecznościach, gdzie każde zwierzę spełnia swoją rolę. Przykładowo, rozmnażać mogą się tylko królowe.</a:t>
            </a:r>
          </a:p>
        </p:txBody>
      </p:sp>
      <p:pic>
        <p:nvPicPr>
          <p:cNvPr id="6" name="Symbol zastępczy zawartości 5">
            <a:extLst>
              <a:ext uri="{FF2B5EF4-FFF2-40B4-BE49-F238E27FC236}">
                <a16:creationId xmlns:a16="http://schemas.microsoft.com/office/drawing/2014/main" xmlns="" id="{97FB2136-9126-4103-8B4D-56A811F43165}"/>
              </a:ext>
            </a:extLst>
          </p:cNvPr>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6395007" y="2366963"/>
            <a:ext cx="4659786" cy="3424237"/>
          </a:xfrm>
        </p:spPr>
      </p:pic>
    </p:spTree>
    <p:extLst>
      <p:ext uri="{BB962C8B-B14F-4D97-AF65-F5344CB8AC3E}">
        <p14:creationId xmlns:p14="http://schemas.microsoft.com/office/powerpoint/2010/main" xmlns="" val="421060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14CF592-75A8-4676-8580-0B50CD25D486}"/>
              </a:ext>
            </a:extLst>
          </p:cNvPr>
          <p:cNvSpPr>
            <a:spLocks noGrp="1"/>
          </p:cNvSpPr>
          <p:nvPr>
            <p:ph type="title"/>
          </p:nvPr>
        </p:nvSpPr>
        <p:spPr/>
        <p:txBody>
          <a:bodyPr/>
          <a:lstStyle/>
          <a:p>
            <a:r>
              <a:rPr lang="pl-PL" dirty="0"/>
              <a:t>Żabnica</a:t>
            </a:r>
            <a:br>
              <a:rPr lang="pl-PL" dirty="0"/>
            </a:br>
            <a:endParaRPr lang="pl-PL" dirty="0"/>
          </a:p>
        </p:txBody>
      </p:sp>
      <p:sp>
        <p:nvSpPr>
          <p:cNvPr id="3" name="Symbol zastępczy zawartości 2">
            <a:extLst>
              <a:ext uri="{FF2B5EF4-FFF2-40B4-BE49-F238E27FC236}">
                <a16:creationId xmlns:a16="http://schemas.microsoft.com/office/drawing/2014/main" xmlns="" id="{11EF31F2-D265-494F-9B61-D56231C5F4CF}"/>
              </a:ext>
            </a:extLst>
          </p:cNvPr>
          <p:cNvSpPr>
            <a:spLocks noGrp="1"/>
          </p:cNvSpPr>
          <p:nvPr>
            <p:ph sz="quarter" idx="13"/>
          </p:nvPr>
        </p:nvSpPr>
        <p:spPr/>
        <p:txBody>
          <a:bodyPr>
            <a:normAutofit/>
          </a:bodyPr>
          <a:lstStyle/>
          <a:p>
            <a:endParaRPr lang="pl-PL" dirty="0"/>
          </a:p>
          <a:p>
            <a:endParaRPr lang="pl-PL" sz="1400" dirty="0" smtClean="0"/>
          </a:p>
          <a:p>
            <a:r>
              <a:rPr lang="pl-PL" sz="1400" dirty="0" smtClean="0"/>
              <a:t>Nazywana </a:t>
            </a:r>
            <a:r>
              <a:rPr lang="pl-PL" sz="1400" dirty="0"/>
              <a:t>jest również diabłem morskim. Żabnica żyje samotnie i większość czasu spędza na dnie. Zazwyczaj są to głębiny Oceanu Atlantyckiego. W ciemnościach jedyną widoczną częścią jej ciała jest wyrostek, którym kusi swoje ofiary.</a:t>
            </a:r>
          </a:p>
        </p:txBody>
      </p:sp>
      <p:pic>
        <p:nvPicPr>
          <p:cNvPr id="6" name="Symbol zastępczy zawartości 5">
            <a:extLst>
              <a:ext uri="{FF2B5EF4-FFF2-40B4-BE49-F238E27FC236}">
                <a16:creationId xmlns:a16="http://schemas.microsoft.com/office/drawing/2014/main" xmlns="" id="{0768E5D4-7D33-4AC8-BFAE-9C41166BF2BF}"/>
              </a:ext>
            </a:extLst>
          </p:cNvPr>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6372598" y="2366963"/>
            <a:ext cx="4704603" cy="3424237"/>
          </a:xfrm>
        </p:spPr>
      </p:pic>
    </p:spTree>
    <p:extLst>
      <p:ext uri="{BB962C8B-B14F-4D97-AF65-F5344CB8AC3E}">
        <p14:creationId xmlns:p14="http://schemas.microsoft.com/office/powerpoint/2010/main" xmlns="" val="336150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A533378-460D-4234-A98E-2CE093D90A0D}"/>
              </a:ext>
            </a:extLst>
          </p:cNvPr>
          <p:cNvSpPr>
            <a:spLocks noGrp="1"/>
          </p:cNvSpPr>
          <p:nvPr>
            <p:ph type="title"/>
          </p:nvPr>
        </p:nvSpPr>
        <p:spPr/>
        <p:txBody>
          <a:bodyPr/>
          <a:lstStyle/>
          <a:p>
            <a:r>
              <a:rPr lang="pl-PL" dirty="0"/>
              <a:t>Słoń morski</a:t>
            </a:r>
          </a:p>
        </p:txBody>
      </p:sp>
      <p:sp>
        <p:nvSpPr>
          <p:cNvPr id="3" name="Symbol zastępczy zawartości 2">
            <a:extLst>
              <a:ext uri="{FF2B5EF4-FFF2-40B4-BE49-F238E27FC236}">
                <a16:creationId xmlns:a16="http://schemas.microsoft.com/office/drawing/2014/main" xmlns="" id="{B5A0BDDF-7EA9-4C5B-8D68-A10AC98C46CC}"/>
              </a:ext>
            </a:extLst>
          </p:cNvPr>
          <p:cNvSpPr>
            <a:spLocks noGrp="1"/>
          </p:cNvSpPr>
          <p:nvPr>
            <p:ph sz="quarter" idx="13"/>
          </p:nvPr>
        </p:nvSpPr>
        <p:spPr/>
        <p:txBody>
          <a:bodyPr>
            <a:normAutofit/>
          </a:bodyPr>
          <a:lstStyle/>
          <a:p>
            <a:endParaRPr lang="pl-PL" sz="1400" dirty="0" smtClean="0"/>
          </a:p>
          <a:p>
            <a:endParaRPr lang="pl-PL" sz="1400" dirty="0" smtClean="0"/>
          </a:p>
          <a:p>
            <a:r>
              <a:rPr lang="pl-PL" sz="1400" dirty="0" smtClean="0"/>
              <a:t> </a:t>
            </a:r>
            <a:r>
              <a:rPr lang="pl-PL" sz="1400" dirty="0"/>
              <a:t>Często najpierw się je słyszy, a dopiero później widzi. Słonie morskie nazwę zawdzięczają nosom przypominającym trąbę. Kulfoniasty wyrostek jest atrybutem wyłącznie dorosłych samców, pozwala im wydawać hałaśliwe dźwięki słyszalne z dużej odległości. Zwłaszcza w porze godów samce głośno awanturują się między sobą o przedstawicielki płci pięknej</a:t>
            </a:r>
          </a:p>
        </p:txBody>
      </p:sp>
      <p:pic>
        <p:nvPicPr>
          <p:cNvPr id="6" name="Symbol zastępczy zawartości 5">
            <a:extLst>
              <a:ext uri="{FF2B5EF4-FFF2-40B4-BE49-F238E27FC236}">
                <a16:creationId xmlns:a16="http://schemas.microsoft.com/office/drawing/2014/main" xmlns="" id="{603670C9-60ED-408D-A81F-25517F53F025}"/>
              </a:ext>
            </a:extLst>
          </p:cNvPr>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6175413" y="2366963"/>
            <a:ext cx="5098973" cy="3424237"/>
          </a:xfrm>
        </p:spPr>
      </p:pic>
    </p:spTree>
    <p:extLst>
      <p:ext uri="{BB962C8B-B14F-4D97-AF65-F5344CB8AC3E}">
        <p14:creationId xmlns:p14="http://schemas.microsoft.com/office/powerpoint/2010/main" xmlns="" val="193015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486EA1-6C7D-4913-AA5D-A4BDEF3C406A}"/>
              </a:ext>
            </a:extLst>
          </p:cNvPr>
          <p:cNvSpPr>
            <a:spLocks noGrp="1"/>
          </p:cNvSpPr>
          <p:nvPr>
            <p:ph type="title"/>
          </p:nvPr>
        </p:nvSpPr>
        <p:spPr/>
        <p:txBody>
          <a:bodyPr/>
          <a:lstStyle/>
          <a:p>
            <a:r>
              <a:rPr lang="pl-PL" dirty="0"/>
              <a:t>Żaba purpurowa</a:t>
            </a:r>
          </a:p>
        </p:txBody>
      </p:sp>
      <p:sp>
        <p:nvSpPr>
          <p:cNvPr id="3" name="Symbol zastępczy zawartości 2">
            <a:extLst>
              <a:ext uri="{FF2B5EF4-FFF2-40B4-BE49-F238E27FC236}">
                <a16:creationId xmlns:a16="http://schemas.microsoft.com/office/drawing/2014/main" xmlns="" id="{698B8948-CA54-414E-B971-CACB041448ED}"/>
              </a:ext>
            </a:extLst>
          </p:cNvPr>
          <p:cNvSpPr>
            <a:spLocks noGrp="1"/>
          </p:cNvSpPr>
          <p:nvPr>
            <p:ph sz="quarter" idx="13"/>
          </p:nvPr>
        </p:nvSpPr>
        <p:spPr/>
        <p:txBody>
          <a:bodyPr>
            <a:normAutofit/>
          </a:bodyPr>
          <a:lstStyle/>
          <a:p>
            <a:endParaRPr lang="pl-PL" sz="1400" dirty="0" smtClean="0"/>
          </a:p>
          <a:p>
            <a:endParaRPr lang="pl-PL" sz="1400" dirty="0" smtClean="0"/>
          </a:p>
          <a:p>
            <a:r>
              <a:rPr lang="pl-PL" sz="1400" dirty="0" smtClean="0"/>
              <a:t>inaczej </a:t>
            </a:r>
            <a:r>
              <a:rPr lang="pl-PL" sz="1400" dirty="0" err="1"/>
              <a:t>świnionosa</a:t>
            </a:r>
            <a:r>
              <a:rPr lang="pl-PL" sz="1400" dirty="0"/>
              <a:t>, żyje w Indiach — i aż do 2003 roku nie była znanym gatunkiem. Żaba spędza większość czasu pod ziemią. Wynurza się tylko na około dwa tygodnie, w porze monsunowej, w celu łączenia się w pary. Prowadzi samotniczy tryb życia, dlatego została tak późno odkryta przez biologów.</a:t>
            </a:r>
          </a:p>
        </p:txBody>
      </p:sp>
      <p:pic>
        <p:nvPicPr>
          <p:cNvPr id="6" name="Symbol zastępczy zawartości 5">
            <a:extLst>
              <a:ext uri="{FF2B5EF4-FFF2-40B4-BE49-F238E27FC236}">
                <a16:creationId xmlns:a16="http://schemas.microsoft.com/office/drawing/2014/main" xmlns="" id="{533F1823-5670-45E8-8016-23712196C1DE}"/>
              </a:ext>
            </a:extLst>
          </p:cNvPr>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6172200" y="2399347"/>
            <a:ext cx="5105400" cy="3359469"/>
          </a:xfrm>
        </p:spPr>
      </p:pic>
    </p:spTree>
    <p:extLst>
      <p:ext uri="{BB962C8B-B14F-4D97-AF65-F5344CB8AC3E}">
        <p14:creationId xmlns:p14="http://schemas.microsoft.com/office/powerpoint/2010/main" xmlns="" val="142944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4D9D8EE-59FB-463E-A456-6D527AF6BE26}"/>
              </a:ext>
            </a:extLst>
          </p:cNvPr>
          <p:cNvSpPr>
            <a:spLocks noGrp="1"/>
          </p:cNvSpPr>
          <p:nvPr>
            <p:ph type="title"/>
          </p:nvPr>
        </p:nvSpPr>
        <p:spPr/>
        <p:txBody>
          <a:bodyPr/>
          <a:lstStyle/>
          <a:p>
            <a:r>
              <a:rPr lang="pl-PL" dirty="0" err="1"/>
              <a:t>gwiazdonos</a:t>
            </a:r>
            <a:endParaRPr lang="pl-PL" dirty="0"/>
          </a:p>
        </p:txBody>
      </p:sp>
      <p:sp>
        <p:nvSpPr>
          <p:cNvPr id="3" name="Symbol zastępczy zawartości 2">
            <a:extLst>
              <a:ext uri="{FF2B5EF4-FFF2-40B4-BE49-F238E27FC236}">
                <a16:creationId xmlns:a16="http://schemas.microsoft.com/office/drawing/2014/main" xmlns="" id="{5AE0C961-9146-4F9E-8C60-97B8ECCEFA15}"/>
              </a:ext>
            </a:extLst>
          </p:cNvPr>
          <p:cNvSpPr>
            <a:spLocks noGrp="1"/>
          </p:cNvSpPr>
          <p:nvPr>
            <p:ph sz="quarter" idx="13"/>
          </p:nvPr>
        </p:nvSpPr>
        <p:spPr/>
        <p:txBody>
          <a:bodyPr>
            <a:normAutofit/>
          </a:bodyPr>
          <a:lstStyle/>
          <a:p>
            <a:endParaRPr lang="pl-PL" sz="1400" dirty="0" smtClean="0"/>
          </a:p>
          <a:p>
            <a:endParaRPr lang="pl-PL" sz="1400" dirty="0" smtClean="0"/>
          </a:p>
          <a:p>
            <a:r>
              <a:rPr lang="pl-PL" sz="1400" dirty="0" smtClean="0"/>
              <a:t>Wielofunkcyjny </a:t>
            </a:r>
            <a:r>
              <a:rPr lang="pl-PL" sz="1400" dirty="0"/>
              <a:t>nochal </a:t>
            </a:r>
            <a:r>
              <a:rPr lang="pl-PL" sz="1400" dirty="0" err="1"/>
              <a:t>gwiazdonosa</a:t>
            </a:r>
            <a:r>
              <a:rPr lang="pl-PL" sz="1400" dirty="0"/>
              <a:t> służy mu jako narząd dotyku, ale też jako superszybkie narzędzie do chwytania larw i dżdżownic, którymi się odżywia. Nieurodziwą fizjonomię rekompensuje sobie wyjątkową szybkością — to najsprawniejszy łowca na Ziemi, który potrafi schwytać i skonsumować ofiarę w 1/5 sekundy.</a:t>
            </a:r>
          </a:p>
        </p:txBody>
      </p:sp>
      <p:pic>
        <p:nvPicPr>
          <p:cNvPr id="6" name="Symbol zastępczy zawartości 5">
            <a:extLst>
              <a:ext uri="{FF2B5EF4-FFF2-40B4-BE49-F238E27FC236}">
                <a16:creationId xmlns:a16="http://schemas.microsoft.com/office/drawing/2014/main" xmlns="" id="{27C4975D-54BE-4B89-BBB2-505D64ECD458}"/>
              </a:ext>
            </a:extLst>
          </p:cNvPr>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6172200" y="2518340"/>
            <a:ext cx="5105400" cy="3121483"/>
          </a:xfrm>
        </p:spPr>
      </p:pic>
    </p:spTree>
    <p:extLst>
      <p:ext uri="{BB962C8B-B14F-4D97-AF65-F5344CB8AC3E}">
        <p14:creationId xmlns:p14="http://schemas.microsoft.com/office/powerpoint/2010/main" xmlns="" val="216132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12B2B1D-400E-484E-9DC7-9E8BA0068065}"/>
              </a:ext>
            </a:extLst>
          </p:cNvPr>
          <p:cNvSpPr>
            <a:spLocks noGrp="1"/>
          </p:cNvSpPr>
          <p:nvPr>
            <p:ph type="title"/>
          </p:nvPr>
        </p:nvSpPr>
        <p:spPr/>
        <p:txBody>
          <a:bodyPr/>
          <a:lstStyle/>
          <a:p>
            <a:r>
              <a:rPr lang="pl-PL" dirty="0"/>
              <a:t>Guziec</a:t>
            </a:r>
            <a:br>
              <a:rPr lang="pl-PL" dirty="0"/>
            </a:br>
            <a:endParaRPr lang="pl-PL" dirty="0"/>
          </a:p>
        </p:txBody>
      </p:sp>
      <p:sp>
        <p:nvSpPr>
          <p:cNvPr id="3" name="Symbol zastępczy zawartości 2">
            <a:extLst>
              <a:ext uri="{FF2B5EF4-FFF2-40B4-BE49-F238E27FC236}">
                <a16:creationId xmlns:a16="http://schemas.microsoft.com/office/drawing/2014/main" xmlns="" id="{97AE0758-AC63-4A34-9E5D-F4CD64B9602D}"/>
              </a:ext>
            </a:extLst>
          </p:cNvPr>
          <p:cNvSpPr>
            <a:spLocks noGrp="1"/>
          </p:cNvSpPr>
          <p:nvPr>
            <p:ph sz="quarter" idx="13"/>
          </p:nvPr>
        </p:nvSpPr>
        <p:spPr/>
        <p:txBody>
          <a:bodyPr>
            <a:normAutofit/>
          </a:bodyPr>
          <a:lstStyle/>
          <a:p>
            <a:endParaRPr lang="pl-PL" sz="1400" dirty="0" smtClean="0"/>
          </a:p>
          <a:p>
            <a:endParaRPr lang="pl-PL" sz="1400" dirty="0" smtClean="0"/>
          </a:p>
          <a:p>
            <a:r>
              <a:rPr lang="pl-PL" sz="1400" dirty="0" smtClean="0"/>
              <a:t>to </a:t>
            </a:r>
            <a:r>
              <a:rPr lang="pl-PL" sz="1400" dirty="0"/>
              <a:t>wyjątkowo dumne stworzenie. Żyje na sawannie, gdzie na jego życie nastają lwy — często jednak to umiarkowany wegetarianin (żywi się trawą, owocami, ale czasem też padliną) guziec wychodzi z pojedynku obronną ręką, zabijając napastnika. Podczas szarży guziec osiąga prędkość 55 km/h.</a:t>
            </a:r>
          </a:p>
        </p:txBody>
      </p:sp>
      <p:pic>
        <p:nvPicPr>
          <p:cNvPr id="6" name="Symbol zastępczy zawartości 5">
            <a:extLst>
              <a:ext uri="{FF2B5EF4-FFF2-40B4-BE49-F238E27FC236}">
                <a16:creationId xmlns:a16="http://schemas.microsoft.com/office/drawing/2014/main" xmlns="" id="{5FF1877A-EE74-4723-BAD1-C0991E362FDB}"/>
              </a:ext>
            </a:extLst>
          </p:cNvPr>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6234155" y="2366963"/>
            <a:ext cx="4981490" cy="3424237"/>
          </a:xfrm>
        </p:spPr>
      </p:pic>
    </p:spTree>
    <p:extLst>
      <p:ext uri="{BB962C8B-B14F-4D97-AF65-F5344CB8AC3E}">
        <p14:creationId xmlns:p14="http://schemas.microsoft.com/office/powerpoint/2010/main" xmlns="" val="187937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EB70203-2DEF-4C03-901F-782F566AD83A}"/>
              </a:ext>
            </a:extLst>
          </p:cNvPr>
          <p:cNvSpPr>
            <a:spLocks noGrp="1"/>
          </p:cNvSpPr>
          <p:nvPr>
            <p:ph type="title"/>
          </p:nvPr>
        </p:nvSpPr>
        <p:spPr/>
        <p:txBody>
          <a:bodyPr/>
          <a:lstStyle/>
          <a:p>
            <a:r>
              <a:rPr lang="pl-PL" dirty="0"/>
              <a:t>Nosacz</a:t>
            </a:r>
          </a:p>
        </p:txBody>
      </p:sp>
      <p:sp>
        <p:nvSpPr>
          <p:cNvPr id="3" name="Symbol zastępczy zawartości 2">
            <a:extLst>
              <a:ext uri="{FF2B5EF4-FFF2-40B4-BE49-F238E27FC236}">
                <a16:creationId xmlns:a16="http://schemas.microsoft.com/office/drawing/2014/main" xmlns="" id="{04393D85-F54B-4B29-ABD5-CF3DB447DD0E}"/>
              </a:ext>
            </a:extLst>
          </p:cNvPr>
          <p:cNvSpPr>
            <a:spLocks noGrp="1"/>
          </p:cNvSpPr>
          <p:nvPr>
            <p:ph sz="quarter" idx="13"/>
          </p:nvPr>
        </p:nvSpPr>
        <p:spPr/>
        <p:txBody>
          <a:bodyPr>
            <a:normAutofit/>
          </a:bodyPr>
          <a:lstStyle/>
          <a:p>
            <a:endParaRPr lang="pl-PL" sz="1400" dirty="0" smtClean="0"/>
          </a:p>
          <a:p>
            <a:r>
              <a:rPr lang="pl-PL" sz="1400" dirty="0" smtClean="0"/>
              <a:t>rzadki </a:t>
            </a:r>
            <a:r>
              <a:rPr lang="pl-PL" sz="1400" dirty="0"/>
              <a:t>i zagrożony mieszkaniec Borneo z nosem jak gaśnica, mieszka na drzewach, ale jest też niezłym pływakiem. Nosacze żyją w rodzinach złożonych z ojca, kilku partnerek i ich potomstwa. Nie są specjalnie agresywne ani terytorialne, jednak w haremie </a:t>
            </a:r>
            <a:r>
              <a:rPr lang="pl-PL" sz="1400" dirty="0" err="1"/>
              <a:t>nosaczek</a:t>
            </a:r>
            <a:r>
              <a:rPr lang="pl-PL" sz="1400" dirty="0"/>
              <a:t> panuje określona hierarchia ważności. Małpy te mają ciekawy i dość rozbudowany język — inaczej komunikują się dorosłe osobniki (również w zależności od płci), a inaczej przemawiają do swoich dzieci.</a:t>
            </a:r>
          </a:p>
        </p:txBody>
      </p:sp>
      <p:pic>
        <p:nvPicPr>
          <p:cNvPr id="6" name="Symbol zastępczy zawartości 5">
            <a:extLst>
              <a:ext uri="{FF2B5EF4-FFF2-40B4-BE49-F238E27FC236}">
                <a16:creationId xmlns:a16="http://schemas.microsoft.com/office/drawing/2014/main" xmlns="" id="{45845908-F8D9-4289-8782-41CD2CB9847F}"/>
              </a:ext>
            </a:extLst>
          </p:cNvPr>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6452616" y="2366963"/>
            <a:ext cx="4544567" cy="3424237"/>
          </a:xfrm>
        </p:spPr>
      </p:pic>
    </p:spTree>
    <p:extLst>
      <p:ext uri="{BB962C8B-B14F-4D97-AF65-F5344CB8AC3E}">
        <p14:creationId xmlns:p14="http://schemas.microsoft.com/office/powerpoint/2010/main" xmlns="" val="4021716196"/>
      </p:ext>
    </p:extLst>
  </p:cSld>
  <p:clrMapOvr>
    <a:masterClrMapping/>
  </p:clrMapOvr>
</p:sld>
</file>

<file path=ppt/theme/theme1.xml><?xml version="1.0" encoding="utf-8"?>
<a:theme xmlns:a="http://schemas.openxmlformats.org/drawingml/2006/main" name="Kropla">
  <a:themeElements>
    <a:clrScheme name="Krop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Kropl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op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TM04033925[[fn=Kropla]]</Template>
  <TotalTime>80</TotalTime>
  <Words>468</Words>
  <Application>Microsoft Office PowerPoint</Application>
  <PresentationFormat>Niestandardowy</PresentationFormat>
  <Paragraphs>48</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Kropla</vt:lpstr>
      <vt:lpstr>Najbrzydsze zwierzęta świata</vt:lpstr>
      <vt:lpstr>Molosek brazylijski</vt:lpstr>
      <vt:lpstr>Golec piaskowy </vt:lpstr>
      <vt:lpstr>Żabnica </vt:lpstr>
      <vt:lpstr>Słoń morski</vt:lpstr>
      <vt:lpstr>Żaba purpurowa</vt:lpstr>
      <vt:lpstr>gwiazdonos</vt:lpstr>
      <vt:lpstr>Guziec </vt:lpstr>
      <vt:lpstr>Nosacz</vt:lpstr>
      <vt:lpstr>Aksolotl meksykański </vt:lpstr>
      <vt:lpstr>Skaber amerykański</vt:lpstr>
      <vt:lpstr>Slajd 12</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Gosia</dc:creator>
  <cp:lastModifiedBy>Samsung</cp:lastModifiedBy>
  <cp:revision>11</cp:revision>
  <dcterms:created xsi:type="dcterms:W3CDTF">2019-01-24T16:31:08Z</dcterms:created>
  <dcterms:modified xsi:type="dcterms:W3CDTF">2019-01-28T17:23:53Z</dcterms:modified>
</cp:coreProperties>
</file>