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33" autoAdjust="0"/>
  </p:normalViewPr>
  <p:slideViewPr>
    <p:cSldViewPr snapToGrid="0">
      <p:cViewPr varScale="1">
        <p:scale>
          <a:sx n="88" d="100"/>
          <a:sy n="88" d="100"/>
        </p:scale>
        <p:origin x="-2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EA4F-8F5F-4087-94F7-4B97F4BC85DD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CA5DD-569A-48E4-86FF-D4C3EDF6AA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22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A5DD-569A-48E4-86FF-D4C3EDF6AAD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A5DD-569A-48E4-86FF-D4C3EDF6AAD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50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9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26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16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17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75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35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8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25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0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3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41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93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2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6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7B68-1C51-42F6-9CB6-F33D4A7CF721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BD9636-97EB-4613-A986-4694EDA258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7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pl&amp;prev=search&amp;rurl=translate.google.com&amp;sl=en&amp;sp=nmt4&amp;u=https://en.wikipedia.org/wiki/Island_gigantism&amp;xid=17259,15700019,15700186,15700190,15700248,15700253&amp;usg=ALkJrhihGg4NPi0x2yQv5GyqkuCPq0Zxkw" TargetMode="External"/><Relationship Id="rId3" Type="http://schemas.openxmlformats.org/officeDocument/2006/relationships/hyperlink" Target="https://tvnmeteo.tvn24.pl/informacje-pogoda/ciekawostki,49/straszne-nie-tylko-z-wygladu-osiem-najobrzydliwszych-owadow-swiata,230372,1,0.html" TargetMode="External"/><Relationship Id="rId7" Type="http://schemas.openxmlformats.org/officeDocument/2006/relationships/hyperlink" Target="https://translate.googleusercontent.com/translate_c?depth=1&amp;hl=pl&amp;prev=search&amp;rurl=translate.google.com&amp;sl=en&amp;sp=nmt4&amp;u=https://en.wikipedia.org/wiki/New_Zealand&amp;xid=17259,15700019,15700186,15700190,15700248,15700253&amp;usg=ALkJrhjcuD66w0yzlhx2roIyeEc_NwHLR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anslate.googleusercontent.com/translate_c?depth=1&amp;hl=pl&amp;prev=search&amp;rurl=translate.google.com&amp;sl=en&amp;sp=nmt4&amp;u=https://en.wikipedia.org/wiki/Poor_Knights_Islands&amp;xid=17259,15700019,15700186,15700190,15700248,15700253&amp;usg=ALkJrhjOpOOA6aPaNIrtempiHhQhwia7rg" TargetMode="External"/><Relationship Id="rId5" Type="http://schemas.openxmlformats.org/officeDocument/2006/relationships/hyperlink" Target="https://translate.googleusercontent.com/translate_c?depth=1&amp;hl=pl&amp;prev=search&amp;rurl=translate.google.com&amp;sl=en&amp;sp=nmt4&amp;u=https://en.wikipedia.org/wiki/Endemism&amp;xid=17259,15700019,15700186,15700190,15700248,15700253&amp;usg=ALkJrhjU5hbe5HS-6vz61J4qzEuNAzeo1A" TargetMode="External"/><Relationship Id="rId4" Type="http://schemas.openxmlformats.org/officeDocument/2006/relationships/hyperlink" Target="https://translate.googleusercontent.com/translate_c?depth=1&amp;hl=pl&amp;prev=search&amp;rurl=translate.google.com&amp;sl=en&amp;sp=nmt4&amp;u=https://en.wikipedia.org/wiki/Anostostomatidae&amp;xid=17259,15700019,15700186,15700190,15700248,15700253&amp;usg=ALkJrhjjcZxdideb00Cy8IAYBWwYFMfPq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istka.pl/2017/12/09/top-5-najbrzydszych-ssakow-na-swieci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pl&amp;prev=search&amp;rurl=translate.google.com&amp;sl=en&amp;sp=nmt4&amp;u=https://en.wikipedia.org/wiki/Aquatic_animal&amp;xid=17259,15700019,15700186,15700190,15700248,15700253&amp;usg=ALkJrhi2WNTcMTL9TB_V68nx3ye-E0zq6w" TargetMode="External"/><Relationship Id="rId3" Type="http://schemas.openxmlformats.org/officeDocument/2006/relationships/hyperlink" Target="https://translate.googleusercontent.com/translate_c?depth=1&amp;hl=pl&amp;prev=search&amp;rurl=translate.google.com&amp;sl=en&amp;sp=nmt4&amp;u=https://en.wikipedia.org/wiki/Endemism&amp;xid=17259,15700019,15700186,15700190,15700248,15700253&amp;usg=ALkJrhjU5hbe5HS-6vz61J4qzEuNAzeo1A" TargetMode="External"/><Relationship Id="rId7" Type="http://schemas.openxmlformats.org/officeDocument/2006/relationships/hyperlink" Target="https://translate.googleusercontent.com/translate_c?depth=1&amp;hl=pl&amp;prev=search&amp;rurl=translate.google.com&amp;sl=en&amp;sp=nmt4&amp;u=https://en.wikipedia.org/wiki/Gastropod&amp;xid=17259,15700019,15700186,15700190,15700248,15700253&amp;usg=ALkJrhhCmzCRCAAaRhwQTZOuret-kfXrR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anslate.googleusercontent.com/translate_c?depth=1&amp;hl=pl&amp;prev=search&amp;rurl=translate.google.com&amp;sl=en&amp;sp=nmt4&amp;u=https://en.wikipedia.org/wiki/Lake_Poso&amp;xid=17259,15700019,15700186,15700190,15700248,15700253&amp;usg=ALkJrhgNsV-umlHbeSTHuAvKShrUemiBJA" TargetMode="External"/><Relationship Id="rId5" Type="http://schemas.openxmlformats.org/officeDocument/2006/relationships/hyperlink" Target="https://translate.googleusercontent.com/translate_c?depth=1&amp;hl=pl&amp;prev=search&amp;rurl=translate.google.com&amp;sl=en&amp;sp=nmt4&amp;u=https://en.wikipedia.org/wiki/Indonesia&amp;xid=17259,15700019,15700186,15700190,15700248,15700253&amp;usg=ALkJrhgPXeFoIrdm99SwUxsmG_tX2L6SdA" TargetMode="External"/><Relationship Id="rId4" Type="http://schemas.openxmlformats.org/officeDocument/2006/relationships/hyperlink" Target="https://translate.googleusercontent.com/translate_c?depth=1&amp;hl=pl&amp;prev=search&amp;rurl=translate.google.com&amp;sl=en&amp;sp=nmt4&amp;u=https://en.wikipedia.org/wiki/Sulawesi&amp;xid=17259,15700019,15700186,15700190,15700248,15700253&amp;usg=ALkJrhj0eG2YNM0f1csRle5MmKlLjyGNeQ" TargetMode="External"/><Relationship Id="rId9" Type="http://schemas.openxmlformats.org/officeDocument/2006/relationships/hyperlink" Target="https://translate.googleusercontent.com/translate_c?depth=1&amp;hl=pl&amp;prev=search&amp;rurl=translate.google.com&amp;sl=en&amp;sp=nmt4&amp;u=https://en.wikipedia.org/wiki/Pachychilidae&amp;xid=17259,15700019,15700186,15700190,15700248,15700253&amp;usg=ALkJrhgyplJZNah5qxFpf2S9DtQ55OCYS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pl-PL" dirty="0" smtClean="0"/>
              <a:t>Najbrzydsze zwierzęta świata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pl-PL" dirty="0"/>
              <a:t>z</a:t>
            </a:r>
            <a:r>
              <a:rPr lang="pl-PL" dirty="0" smtClean="0"/>
              <a:t>aprasza </a:t>
            </a:r>
          </a:p>
          <a:p>
            <a:r>
              <a:rPr lang="pl-PL" dirty="0" smtClean="0"/>
              <a:t>Kornel Jasiński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71" y="381523"/>
            <a:ext cx="1828800" cy="13868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05" y="3675357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8" y="4873985"/>
            <a:ext cx="2405947" cy="16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4731"/>
      </p:ext>
    </p:extLst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900" b="1" dirty="0" smtClean="0">
                <a:solidFill>
                  <a:schemeClr val="accent4"/>
                </a:solidFill>
              </a:rPr>
              <a:t>OWADY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b="1" i="1" dirty="0" smtClean="0"/>
              <a:t>DEINACRIDA FALLAI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302" y="6126591"/>
            <a:ext cx="4185623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://en.wikipedia.org/wiki/Deinacrida_fallai#/media/File:Knights.weta.750pix.jpg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17304"/>
            <a:ext cx="4184650" cy="254426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6390143"/>
            <a:ext cx="4185618" cy="576262"/>
          </a:xfrm>
        </p:spPr>
        <p:txBody>
          <a:bodyPr/>
          <a:lstStyle/>
          <a:p>
            <a:r>
              <a:rPr lang="pl-PL" sz="1100" dirty="0" smtClean="0">
                <a:hlinkClick r:id="rId3"/>
              </a:rPr>
              <a:t>Źródło: https</a:t>
            </a:r>
            <a:r>
              <a:rPr lang="pl-PL" sz="1100" dirty="0">
                <a:hlinkClick r:id="rId3"/>
              </a:rPr>
              <a:t>://</a:t>
            </a:r>
            <a:r>
              <a:rPr lang="pl-PL" sz="1100" dirty="0" smtClean="0">
                <a:hlinkClick r:id="rId3"/>
              </a:rPr>
              <a:t>tvnmeteo.tvn24.pl/informacje-pogoda/ciekawostki,49/straszne-nie-tylko-z-wygladu-osiem-najobrzydliwszych-owadow-swiata,230372,1,0.html</a:t>
            </a:r>
            <a:r>
              <a:rPr lang="pl-PL" sz="1100" dirty="0"/>
              <a:t> i https://translate.google.com/translate?hl=pl&amp;sl=en&amp;u=https://en.wikipedia.org/wiki/Deinacrida_fallai&amp;prev=search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Olbrzymia weta (nazwa dużych owadów </a:t>
            </a:r>
            <a:r>
              <a:rPr lang="pl-PL" dirty="0" err="1" smtClean="0"/>
              <a:t>prostoskrzydłowych</a:t>
            </a:r>
            <a:r>
              <a:rPr lang="pl-PL" dirty="0" smtClean="0"/>
              <a:t>).</a:t>
            </a:r>
          </a:p>
          <a:p>
            <a:r>
              <a:rPr lang="pl-PL" dirty="0" smtClean="0"/>
              <a:t>Niektóre gatunki z tej rodziny osiągają nawet 70 gramów czyli więcej niż przeciętna mysz domowa. </a:t>
            </a:r>
          </a:p>
          <a:p>
            <a:r>
              <a:rPr lang="pl-PL" dirty="0" smtClean="0"/>
              <a:t>Nie wykazują </a:t>
            </a:r>
            <a:r>
              <a:rPr lang="pl-PL" dirty="0" err="1" smtClean="0"/>
              <a:t>zachowań</a:t>
            </a:r>
            <a:r>
              <a:rPr lang="pl-PL" dirty="0" smtClean="0"/>
              <a:t> agresywnych.</a:t>
            </a:r>
          </a:p>
          <a:p>
            <a:r>
              <a:rPr lang="pl-PL" dirty="0" smtClean="0"/>
              <a:t>Rodzina </a:t>
            </a:r>
            <a:r>
              <a:rPr lang="pl-PL" dirty="0"/>
              <a:t> </a:t>
            </a:r>
            <a:r>
              <a:rPr lang="pl-PL" dirty="0" err="1" smtClean="0">
                <a:hlinkClick r:id="rId4" tooltip="Anostostomatidae"/>
              </a:rPr>
              <a:t>Anostostomatidae</a:t>
            </a:r>
            <a:r>
              <a:rPr lang="pl-PL" dirty="0" smtClean="0"/>
              <a:t>.</a:t>
            </a:r>
          </a:p>
          <a:p>
            <a:r>
              <a:rPr lang="pl-PL" dirty="0" smtClean="0"/>
              <a:t>jest</a:t>
            </a:r>
            <a:r>
              <a:rPr lang="pl-PL" dirty="0"/>
              <a:t> </a:t>
            </a:r>
            <a:r>
              <a:rPr lang="pl-PL" dirty="0">
                <a:hlinkClick r:id="rId5" tooltip="Endemizm"/>
              </a:rPr>
              <a:t>endemiczny</a:t>
            </a:r>
            <a:r>
              <a:rPr lang="pl-PL" dirty="0"/>
              <a:t> dla </a:t>
            </a:r>
            <a:r>
              <a:rPr lang="pl-PL" dirty="0">
                <a:hlinkClick r:id="rId6" tooltip="Biedne Rycerze"/>
              </a:rPr>
              <a:t>Wysp Zbożowych Rycerzy</a:t>
            </a:r>
            <a:r>
              <a:rPr lang="pl-PL" dirty="0"/>
              <a:t> , u północnej </a:t>
            </a:r>
            <a:r>
              <a:rPr lang="pl-PL" dirty="0">
                <a:hlinkClick r:id="rId7" tooltip="Nowa Zelandia"/>
              </a:rPr>
              <a:t>Nowej Zelandii</a:t>
            </a:r>
            <a:r>
              <a:rPr lang="pl-PL" dirty="0"/>
              <a:t> </a:t>
            </a:r>
            <a:endParaRPr lang="pl-PL" dirty="0" smtClean="0"/>
          </a:p>
          <a:p>
            <a:r>
              <a:rPr lang="pl-PL" dirty="0"/>
              <a:t>Jego wielkość jest przykładem </a:t>
            </a:r>
            <a:r>
              <a:rPr lang="pl-PL" dirty="0">
                <a:hlinkClick r:id="rId8" tooltip="Gigantyczność wysp"/>
              </a:rPr>
              <a:t>wyspiarskiego </a:t>
            </a:r>
            <a:r>
              <a:rPr lang="pl-PL" dirty="0" smtClean="0">
                <a:hlinkClick r:id="rId8" tooltip="Gigantyczność wysp"/>
              </a:rPr>
              <a:t>gigantyzmu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73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PIERŚCIENICE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dirty="0" smtClean="0"/>
              <a:t>ŻEGLARZ PORTUGALSKI,BĄBELNICA BOMBELOWA,</a:t>
            </a:r>
            <a:r>
              <a:rPr lang="pl-PL" b="1" i="1" dirty="0" smtClean="0"/>
              <a:t>(PHYSALIA PHYSALIS)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4" y="6286662"/>
            <a:ext cx="4185623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://www.google.com/search?q=%C5%BCeglarz+portugalski&amp;source=lnms&amp;tbm=isch&amp;sa=X&amp;ved=0ahUKEwi1qPmtsNXgAhVukIsKHaH4BUMQ_AUIDigB&amp;biw=1280&amp;bih=563#imgrc=m1j7ePswNZ-vjM: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6193762"/>
            <a:ext cx="4185618" cy="664238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://menway.interia.pl/styl-zycia/ciekawostki/news-zeglarz-portugalski-morze-wyplulo-toksyczne-monstrum,nId,2445784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Toksyczny i parzący gatunek </a:t>
            </a:r>
            <a:r>
              <a:rPr lang="pl-PL" dirty="0" err="1" smtClean="0"/>
              <a:t>rukopława</a:t>
            </a:r>
            <a:endParaRPr lang="pl-PL" dirty="0" smtClean="0"/>
          </a:p>
          <a:p>
            <a:r>
              <a:rPr lang="pl-PL" dirty="0" smtClean="0"/>
              <a:t>Pierwszy znaleziony na plaży w walijskim mieście </a:t>
            </a:r>
            <a:r>
              <a:rPr lang="pl-PL" dirty="0" err="1" smtClean="0"/>
              <a:t>Sawansea</a:t>
            </a:r>
            <a:r>
              <a:rPr lang="pl-PL" dirty="0" smtClean="0"/>
              <a:t>. Natkną się na portugalskiego żeglarza </a:t>
            </a:r>
          </a:p>
          <a:p>
            <a:r>
              <a:rPr lang="pl-PL" dirty="0" smtClean="0"/>
              <a:t>Bardzo parzące stworzenie </a:t>
            </a:r>
          </a:p>
          <a:p>
            <a:r>
              <a:rPr lang="pl-PL" dirty="0" smtClean="0"/>
              <a:t>Posiada pęcherz umożliwiający mu utrzymywanie się </a:t>
            </a:r>
            <a:r>
              <a:rPr lang="pl-PL" smtClean="0"/>
              <a:t>na powierzchni wody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202"/>
            <a:ext cx="4184650" cy="267045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337533" y="1694046"/>
            <a:ext cx="2137418" cy="2961278"/>
          </a:xfrm>
        </p:spPr>
        <p:txBody>
          <a:bodyPr/>
          <a:lstStyle/>
          <a:p>
            <a:pPr lvl="6"/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10443411" y="1578543"/>
            <a:ext cx="1858285" cy="259921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1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DZIĘKUJĘ Z </a:t>
            </a:r>
            <a:r>
              <a:rPr lang="pl-PL" dirty="0" smtClean="0"/>
              <a:t>UWAGĘ!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mtClean="0"/>
              <a:t>Kornel </a:t>
            </a:r>
            <a:r>
              <a:rPr lang="pl-PL" smtClean="0"/>
              <a:t>Jasiński, </a:t>
            </a:r>
            <a:r>
              <a:rPr lang="pl-PL" dirty="0"/>
              <a:t>k</a:t>
            </a:r>
            <a:r>
              <a:rPr lang="pl-PL" smtClean="0"/>
              <a:t>lasa </a:t>
            </a:r>
            <a:r>
              <a:rPr lang="pl-PL" dirty="0" err="1" smtClean="0"/>
              <a:t>VIa</a:t>
            </a:r>
            <a:r>
              <a:rPr lang="pl-PL" dirty="0" smtClean="0"/>
              <a:t> </a:t>
            </a:r>
            <a:r>
              <a:rPr lang="pl-PL" dirty="0" smtClean="0"/>
              <a:t>SP 26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6" y="3249995"/>
            <a:ext cx="3128556" cy="2082445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9" y="1960123"/>
            <a:ext cx="3230009" cy="21398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11" y="4466991"/>
            <a:ext cx="3798137" cy="213645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11" y="3395336"/>
            <a:ext cx="30775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1980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049" y="552052"/>
            <a:ext cx="8596668" cy="13208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4900" b="1" dirty="0" smtClean="0">
                <a:solidFill>
                  <a:schemeClr val="accent4"/>
                </a:solidFill>
              </a:rPr>
              <a:t>RYBY</a:t>
            </a:r>
            <a:br>
              <a:rPr lang="pl-PL" sz="4900" b="1" dirty="0" smtClean="0">
                <a:solidFill>
                  <a:schemeClr val="accent4"/>
                </a:solidFill>
              </a:rPr>
            </a:br>
            <a:r>
              <a:rPr lang="pl-PL" sz="4000" b="1" dirty="0" smtClean="0"/>
              <a:t>BLOBFISH </a:t>
            </a:r>
            <a:r>
              <a:rPr lang="pl-PL" sz="4000" b="1" i="1" dirty="0" smtClean="0"/>
              <a:t>(PSYCHROLUTES MARCIDUS)</a:t>
            </a:r>
            <a:r>
              <a:rPr lang="pl-PL" sz="4900" b="1" i="1" dirty="0" smtClean="0">
                <a:solidFill>
                  <a:schemeClr val="accent4"/>
                </a:solidFill>
              </a:rPr>
              <a:t/>
            </a:r>
            <a:br>
              <a:rPr lang="pl-PL" sz="4900" b="1" i="1" dirty="0" smtClean="0">
                <a:solidFill>
                  <a:schemeClr val="accent4"/>
                </a:solidFill>
              </a:rPr>
            </a:br>
            <a:r>
              <a:rPr lang="pl-PL" sz="4400" b="1" i="1" dirty="0" smtClean="0">
                <a:solidFill>
                  <a:schemeClr val="accent4"/>
                </a:solidFill>
              </a:rPr>
              <a:t/>
            </a:r>
            <a:br>
              <a:rPr lang="pl-PL" sz="4400" b="1" i="1" dirty="0" smtClean="0">
                <a:solidFill>
                  <a:schemeClr val="accent4"/>
                </a:solidFill>
              </a:rPr>
            </a:br>
            <a:endParaRPr lang="pl-PL" sz="44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9327" y="6065537"/>
            <a:ext cx="4185623" cy="576262"/>
          </a:xfrm>
        </p:spPr>
        <p:txBody>
          <a:bodyPr/>
          <a:lstStyle/>
          <a:p>
            <a:r>
              <a:rPr lang="pl-PL" sz="1200" b="1" dirty="0" err="1" smtClean="0"/>
              <a:t>Źródło:https</a:t>
            </a:r>
            <a:r>
              <a:rPr lang="pl-PL" sz="1200" b="1" dirty="0"/>
              <a:t>://www.google.com/search?q=najbrzydsza+ryba+%</a:t>
            </a:r>
            <a:r>
              <a:rPr lang="pl-PL" sz="800" b="1" dirty="0"/>
              <a:t>C5%9Bwiata&amp;tbm=isch&amp;chips=q:najbrzydsza%20ryba%20%C5%9Bwiata,online_chips:zwierz%C4%99ta&amp;tbas=0&amp;source=lnt&amp;sa=X&amp;ved=0ahUKEwi9ycH21JXgAhWitYsKHcuPB0UQpwUIHw&amp;biw=1269&amp;bih=594&amp;dpr=1.5#imgrc=SWeDEe74am5P4M: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6" y="3083331"/>
            <a:ext cx="3557361" cy="259579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642560" y="5866709"/>
            <a:ext cx="4185618" cy="576262"/>
          </a:xfrm>
        </p:spPr>
        <p:txBody>
          <a:bodyPr/>
          <a:lstStyle/>
          <a:p>
            <a:r>
              <a:rPr lang="pl-PL" sz="1600" dirty="0"/>
              <a:t>Źródło https://pl.wikipedia.org/wiki/Psychrolutes_marcidus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Ryba głębinowa, zamieszkująca wody południowego wybrzeża Australii i Tasmanii.</a:t>
            </a:r>
          </a:p>
          <a:p>
            <a:r>
              <a:rPr lang="pl-PL" dirty="0" smtClean="0"/>
              <a:t>Żyje na głębokości 600 – 1200 m</a:t>
            </a:r>
          </a:p>
          <a:p>
            <a:r>
              <a:rPr lang="pl-PL" dirty="0" smtClean="0"/>
              <a:t>Charakteryzacja: duża ilość tłuszczu, mała ilość mięśni, długość ciała do 30 cm.</a:t>
            </a:r>
          </a:p>
        </p:txBody>
      </p:sp>
    </p:spTree>
    <p:extLst>
      <p:ext uri="{BB962C8B-B14F-4D97-AF65-F5344CB8AC3E}">
        <p14:creationId xmlns:p14="http://schemas.microsoft.com/office/powerpoint/2010/main" val="3963153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400" y="38965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PŁAZY</a:t>
            </a:r>
            <a:r>
              <a:rPr lang="pl-PL" b="1" dirty="0">
                <a:solidFill>
                  <a:schemeClr val="accent4"/>
                </a:solidFill>
              </a:rPr>
              <a:t/>
            </a:r>
            <a:br>
              <a:rPr lang="pl-PL" b="1" dirty="0">
                <a:solidFill>
                  <a:schemeClr val="accent4"/>
                </a:solidFill>
              </a:rPr>
            </a:br>
            <a:r>
              <a:rPr lang="pl-PL" sz="3200" dirty="0" smtClean="0"/>
              <a:t>ŻABA PURPUROWA </a:t>
            </a:r>
            <a:br>
              <a:rPr lang="pl-PL" sz="3200" dirty="0" smtClean="0"/>
            </a:br>
            <a:r>
              <a:rPr lang="pl-PL" sz="3200" i="1" dirty="0" smtClean="0"/>
              <a:t>(</a:t>
            </a:r>
            <a:r>
              <a:rPr lang="pl-PL" sz="3200" b="1" i="1" dirty="0" smtClean="0"/>
              <a:t>NASIKABATRACHUS SAHYADRENIS)</a:t>
            </a:r>
            <a:endParaRPr lang="pl-PL" sz="32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400" y="5753231"/>
            <a:ext cx="4185623" cy="576262"/>
          </a:xfrm>
        </p:spPr>
        <p:txBody>
          <a:bodyPr/>
          <a:lstStyle/>
          <a:p>
            <a:endParaRPr lang="pl-PL" sz="1400" dirty="0"/>
          </a:p>
          <a:p>
            <a:r>
              <a:rPr lang="pl-PL" sz="1400" dirty="0" err="1" smtClean="0"/>
              <a:t>Źródło:https</a:t>
            </a:r>
            <a:r>
              <a:rPr lang="pl-PL" sz="1400" dirty="0"/>
              <a:t>://pl.wikipedia.org/</a:t>
            </a:r>
            <a:r>
              <a:rPr lang="pl-PL" sz="1400" dirty="0" err="1"/>
              <a:t>wiki</a:t>
            </a:r>
            <a:r>
              <a:rPr lang="pl-PL" sz="1400" dirty="0"/>
              <a:t>/</a:t>
            </a:r>
            <a:r>
              <a:rPr lang="pl-PL" sz="1400" dirty="0" err="1"/>
              <a:t>Nasikabatrachus_sahyadrensis</a:t>
            </a:r>
            <a:r>
              <a:rPr lang="pl-PL" sz="1400" dirty="0"/>
              <a:t>#/</a:t>
            </a:r>
            <a:r>
              <a:rPr lang="pl-PL" sz="1400" dirty="0" smtClean="0"/>
              <a:t>media/</a:t>
            </a:r>
            <a:r>
              <a:rPr lang="pl-PL" sz="1400" dirty="0" err="1" smtClean="0"/>
              <a:t>File:Nasikabatrachus_sahyadrensis.jpg</a:t>
            </a:r>
            <a:endParaRPr lang="pl-PL" sz="1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54" y="2967828"/>
            <a:ext cx="3295317" cy="249894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4" y="5985493"/>
            <a:ext cx="4185618" cy="576262"/>
          </a:xfrm>
        </p:spPr>
        <p:txBody>
          <a:bodyPr/>
          <a:lstStyle/>
          <a:p>
            <a:endParaRPr lang="pl-PL" sz="1400" dirty="0"/>
          </a:p>
          <a:p>
            <a:r>
              <a:rPr lang="pl-PL" sz="1400" dirty="0" smtClean="0"/>
              <a:t>Źródło: http</a:t>
            </a:r>
            <a:r>
              <a:rPr lang="pl-PL" sz="1400" dirty="0"/>
              <a:t>://najbrzydszezwierzetaswiata-6c.blogspot.com/2015/05/zaba-purpurowa.html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015985"/>
          </a:xfrm>
        </p:spPr>
        <p:txBody>
          <a:bodyPr/>
          <a:lstStyle/>
          <a:p>
            <a:r>
              <a:rPr lang="pl-PL" dirty="0" smtClean="0"/>
              <a:t>Przedstawiciel rodziny </a:t>
            </a:r>
            <a:r>
              <a:rPr lang="pl-PL" dirty="0" err="1" smtClean="0"/>
              <a:t>Nasibakatrachidae</a:t>
            </a:r>
            <a:r>
              <a:rPr lang="pl-PL" dirty="0" smtClean="0"/>
              <a:t>.  </a:t>
            </a:r>
          </a:p>
          <a:p>
            <a:r>
              <a:rPr lang="pl-PL" dirty="0" smtClean="0"/>
              <a:t>Występuje w </a:t>
            </a:r>
            <a:r>
              <a:rPr lang="pl-PL" dirty="0" err="1" smtClean="0"/>
              <a:t>Ghatach</a:t>
            </a:r>
            <a:r>
              <a:rPr lang="pl-PL" dirty="0" smtClean="0"/>
              <a:t> Zachodnich w południowych Indiach. </a:t>
            </a:r>
          </a:p>
          <a:p>
            <a:r>
              <a:rPr lang="pl-PL" dirty="0" smtClean="0"/>
              <a:t>Została odkryta we wrześniu 2003r.</a:t>
            </a:r>
          </a:p>
          <a:p>
            <a:r>
              <a:rPr lang="pl-PL" dirty="0" smtClean="0"/>
              <a:t>Charakteryzacja: przysadziste ciało, ramiona i nogi rozszerzają się na zewnątrz, mała głowa i spiczasty ryjek.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8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GADY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dirty="0" smtClean="0"/>
              <a:t>ŻÓŁW MATAMATA </a:t>
            </a:r>
            <a:r>
              <a:rPr lang="pl-PL" i="1" dirty="0" smtClean="0"/>
              <a:t>(</a:t>
            </a:r>
            <a:r>
              <a:rPr lang="pl-PL" i="1" dirty="0" err="1" smtClean="0"/>
              <a:t>Chelus</a:t>
            </a:r>
            <a:r>
              <a:rPr lang="pl-PL" i="1" dirty="0" smtClean="0"/>
              <a:t> </a:t>
            </a:r>
            <a:r>
              <a:rPr lang="pl-PL" i="1" dirty="0" err="1" smtClean="0"/>
              <a:t>fimbriatus</a:t>
            </a:r>
            <a:r>
              <a:rPr lang="pl-PL" i="1" dirty="0" smtClean="0"/>
              <a:t>)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8252" y="6009253"/>
            <a:ext cx="4185623" cy="576262"/>
          </a:xfrm>
        </p:spPr>
        <p:txBody>
          <a:bodyPr/>
          <a:lstStyle/>
          <a:p>
            <a:r>
              <a:rPr lang="pl-PL" sz="1400" dirty="0"/>
              <a:t>https://pl.wikipedia.org/wiki/Matamata#/media/File:Matamata_turtle_2048x1536.jpg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78166" y="6126592"/>
            <a:ext cx="3968990" cy="341585"/>
          </a:xfrm>
        </p:spPr>
        <p:txBody>
          <a:bodyPr/>
          <a:lstStyle/>
          <a:p>
            <a:r>
              <a:rPr lang="pl-PL" sz="1400" dirty="0"/>
              <a:t>https://www.ekologia.pl/wiedza/zwierzeta/matamata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Drapieżnik.</a:t>
            </a:r>
          </a:p>
          <a:p>
            <a:r>
              <a:rPr lang="pl-PL" dirty="0" smtClean="0"/>
              <a:t>Poluje szukając, a potem goniąc swoją ofiarę.</a:t>
            </a:r>
          </a:p>
          <a:p>
            <a:r>
              <a:rPr lang="pl-PL" dirty="0" smtClean="0"/>
              <a:t>Charakteryzacja: trójkątna głowa, małe oczy, mocny pysk, palce spięte błoną pławną, silne pazury,  frędzlowate wyrostki skórne, mocny karapaks.</a:t>
            </a:r>
          </a:p>
          <a:p>
            <a:r>
              <a:rPr lang="pl-PL" dirty="0" smtClean="0"/>
              <a:t>Zasiedla wolno płynące rzeki.</a:t>
            </a:r>
          </a:p>
          <a:p>
            <a:r>
              <a:rPr lang="pl-PL" dirty="0" smtClean="0"/>
              <a:t>Występowanie: Ameryka Południowa, Brazylia, </a:t>
            </a:r>
            <a:r>
              <a:rPr lang="pl-PL" dirty="0"/>
              <a:t>W</a:t>
            </a:r>
            <a:r>
              <a:rPr lang="pl-PL" dirty="0" smtClean="0"/>
              <a:t>enezuela, Gujana. </a:t>
            </a:r>
          </a:p>
          <a:p>
            <a:r>
              <a:rPr lang="pl-PL" dirty="0" smtClean="0"/>
              <a:t>Rozmnażanie: składa 12 - 30 jaj.</a:t>
            </a:r>
          </a:p>
          <a:p>
            <a:r>
              <a:rPr lang="pl-PL" dirty="0"/>
              <a:t>D</a:t>
            </a:r>
            <a:r>
              <a:rPr lang="pl-PL" dirty="0" smtClean="0"/>
              <a:t>ługa inkubacja, temperatura 28 – 30°C.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33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PTAKI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MARABUT AFRYKAŃSKI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2760" y="5753231"/>
            <a:ext cx="4185623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://pixabay.com/pl/marabut-ptak-3624937/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3089465"/>
            <a:ext cx="3901440" cy="259994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86400" y="5753231"/>
            <a:ext cx="3787601" cy="677439"/>
          </a:xfrm>
        </p:spPr>
        <p:txBody>
          <a:bodyPr/>
          <a:lstStyle/>
          <a:p>
            <a:r>
              <a:rPr lang="pl-PL" sz="1400" dirty="0" err="1"/>
              <a:t>Źródło:https</a:t>
            </a:r>
            <a:r>
              <a:rPr lang="pl-PL" sz="1400" dirty="0"/>
              <a:t>://dinoanimals.pl/</a:t>
            </a:r>
            <a:r>
              <a:rPr lang="pl-PL" sz="1400" dirty="0" err="1"/>
              <a:t>zwierzeta</a:t>
            </a:r>
            <a:r>
              <a:rPr lang="pl-PL" sz="1400" dirty="0"/>
              <a:t>/marabut-</a:t>
            </a:r>
            <a:r>
              <a:rPr lang="pl-PL" sz="1400" dirty="0" err="1"/>
              <a:t>afrykanski</a:t>
            </a:r>
            <a:r>
              <a:rPr lang="pl-PL" sz="1400" dirty="0"/>
              <a:t>-najbrzydszy-ptak-</a:t>
            </a:r>
            <a:r>
              <a:rPr lang="pl-PL" sz="1400" dirty="0" err="1"/>
              <a:t>swiata</a:t>
            </a:r>
            <a:r>
              <a:rPr lang="pl-PL" sz="1400" dirty="0"/>
              <a:t>/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015985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MARABUT to jeden z najbrzydszych ptaków świata.</a:t>
            </a:r>
          </a:p>
          <a:p>
            <a:r>
              <a:rPr lang="pl-PL" dirty="0" smtClean="0"/>
              <a:t>Osiąga wysokość nawet do 152 cm.</a:t>
            </a:r>
          </a:p>
          <a:p>
            <a:r>
              <a:rPr lang="pl-PL" dirty="0" smtClean="0"/>
              <a:t>Waży nawet do 9 kg.</a:t>
            </a:r>
          </a:p>
          <a:p>
            <a:r>
              <a:rPr lang="pl-PL" dirty="0" smtClean="0"/>
              <a:t>Rozpiętość skrzydeł: 2,25 - 2,87, maksymalnie. Nawet do 3,7 m.</a:t>
            </a:r>
          </a:p>
          <a:p>
            <a:r>
              <a:rPr lang="pl-PL" dirty="0" smtClean="0"/>
              <a:t>Cechy charakterystyczne: długi różowy dziób, worek skórny na szyi, biała kryza, czarne nogi i skrzydła.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37882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SSAKI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dirty="0" smtClean="0"/>
              <a:t>GOLEC PIASKOWY </a:t>
            </a:r>
            <a:r>
              <a:rPr lang="pl-PL" i="1" dirty="0" smtClean="0"/>
              <a:t>(HETEROCEPHALUS GLABER)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4" y="6281738"/>
            <a:ext cx="4185623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://pl.wikipedia.org/wiki/Golec_piaskowy#/</a:t>
            </a:r>
            <a:r>
              <a:rPr lang="pl-PL" sz="1400" dirty="0" smtClean="0"/>
              <a:t>media/File:Nacktmull.jpg </a:t>
            </a:r>
            <a:endParaRPr lang="pl-PL" sz="1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8367"/>
            <a:ext cx="4184650" cy="3122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6281738"/>
            <a:ext cx="4185618" cy="576262"/>
          </a:xfrm>
        </p:spPr>
        <p:txBody>
          <a:bodyPr/>
          <a:lstStyle/>
          <a:p>
            <a:r>
              <a:rPr lang="pl-PL" sz="1400" dirty="0" smtClean="0">
                <a:hlinkClick r:id="rId3"/>
              </a:rPr>
              <a:t>Źródło: https</a:t>
            </a:r>
            <a:r>
              <a:rPr lang="pl-PL" sz="1400" dirty="0">
                <a:hlinkClick r:id="rId3"/>
              </a:rPr>
              <a:t>://animalistka.pl/2017/12/09/top-5-najbrzydszych-ssakow-na-swiecie</a:t>
            </a:r>
            <a:r>
              <a:rPr lang="pl-PL" sz="1400" dirty="0" smtClean="0">
                <a:hlinkClick r:id="rId3"/>
              </a:rPr>
              <a:t>/</a:t>
            </a:r>
            <a:r>
              <a:rPr lang="pl-PL" sz="1400" dirty="0"/>
              <a:t> </a:t>
            </a:r>
            <a:r>
              <a:rPr lang="pl-PL" sz="1400" dirty="0" smtClean="0"/>
              <a:t>oraz podręcznik do przyrody „tajemnice przyrody”6klasa wydawnictwo „nowa era”</a:t>
            </a:r>
            <a:endParaRPr lang="pl-PL" sz="1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Żyją w stadach.</a:t>
            </a:r>
          </a:p>
          <a:p>
            <a:r>
              <a:rPr lang="pl-PL" dirty="0" smtClean="0"/>
              <a:t>Mają podobną strukturę społeczną do mrówek lub pszczół.</a:t>
            </a:r>
          </a:p>
          <a:p>
            <a:r>
              <a:rPr lang="pl-PL" dirty="0" smtClean="0"/>
              <a:t>Zamieszkuje podziemne nory. </a:t>
            </a:r>
          </a:p>
          <a:p>
            <a:r>
              <a:rPr lang="pl-PL" dirty="0" smtClean="0"/>
              <a:t>Charakterystyka: mały, ślepy, praktycznie pozbawiony włosów.</a:t>
            </a:r>
          </a:p>
          <a:p>
            <a:r>
              <a:rPr lang="pl-PL" dirty="0" smtClean="0"/>
              <a:t>Wzrost i waga: do 10 cm długości waga do 35 gramów.</a:t>
            </a:r>
          </a:p>
        </p:txBody>
      </p:sp>
    </p:spTree>
    <p:extLst>
      <p:ext uri="{BB962C8B-B14F-4D97-AF65-F5344CB8AC3E}">
        <p14:creationId xmlns:p14="http://schemas.microsoft.com/office/powerpoint/2010/main" val="145733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SKORUPIAKI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b="1" i="1" dirty="0" smtClean="0"/>
              <a:t>BATHYNOMUS </a:t>
            </a:r>
            <a:r>
              <a:rPr lang="pl-PL" b="1" i="1" dirty="0" smtClean="0"/>
              <a:t>GIGANTEUS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302" y="6104038"/>
            <a:ext cx="4185623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://pl.wikipedia.org/wiki/Bathynomus#/media/File:Bathynomus_giganteus.jpg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4" y="6104038"/>
            <a:ext cx="4185618" cy="364139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://pl.wikipedia.org/wiki/Bathynomus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Należy do grupy równonogów. </a:t>
            </a:r>
          </a:p>
          <a:p>
            <a:r>
              <a:rPr lang="pl-PL" dirty="0" smtClean="0"/>
              <a:t>Występuje w oceanach na głębokości od 170 do 2140</a:t>
            </a:r>
            <a:r>
              <a:rPr lang="pl-PL" dirty="0"/>
              <a:t>m</a:t>
            </a:r>
            <a:r>
              <a:rPr lang="pl-PL" dirty="0" smtClean="0"/>
              <a:t>.</a:t>
            </a:r>
          </a:p>
          <a:p>
            <a:r>
              <a:rPr lang="pl-PL" dirty="0" smtClean="0"/>
              <a:t>Charakteryzacja: </a:t>
            </a:r>
            <a:r>
              <a:rPr lang="pl-PL" dirty="0"/>
              <a:t>p</a:t>
            </a:r>
            <a:r>
              <a:rPr lang="pl-PL" dirty="0" smtClean="0"/>
              <a:t>rzypomina stonogę ma grzbietowo – brzusznie spłaszczone ciało przykryte masywnym pancerzem, ma parę złożonych oczu, dwie pary czułków oraz 7 par odnóży.</a:t>
            </a:r>
          </a:p>
          <a:p>
            <a:r>
              <a:rPr lang="pl-PL" dirty="0" smtClean="0"/>
              <a:t>Wymiary i waga: przeciętna </a:t>
            </a:r>
            <a:r>
              <a:rPr lang="pl-PL" dirty="0"/>
              <a:t>od 19 do 36 </a:t>
            </a:r>
            <a:r>
              <a:rPr lang="pl-PL" dirty="0" smtClean="0"/>
              <a:t>cm, maksymalna </a:t>
            </a:r>
            <a:r>
              <a:rPr lang="pl-PL" dirty="0"/>
              <a:t>długość 76 cm, masa do 1,7 </a:t>
            </a:r>
            <a:r>
              <a:rPr lang="pl-PL" dirty="0" smtClean="0"/>
              <a:t>kg.</a:t>
            </a:r>
          </a:p>
          <a:p>
            <a:r>
              <a:rPr lang="pl-PL" dirty="0" smtClean="0"/>
              <a:t>Są przykładem</a:t>
            </a:r>
            <a:r>
              <a:rPr lang="pl-PL" b="1" i="1" dirty="0" smtClean="0">
                <a:solidFill>
                  <a:schemeClr val="accent2"/>
                </a:solidFill>
              </a:rPr>
              <a:t> gigantyzmu głębokomorskiego</a:t>
            </a:r>
            <a:endParaRPr lang="pl-PL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22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MIĘCZAKI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b="1" i="1" dirty="0" smtClean="0"/>
              <a:t>TYLOMELANIA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6234" y="6203593"/>
            <a:ext cx="4185623" cy="576263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://en.wikipedia.org/wiki/Tylomelania#/media/File:Tylomelania_sp.jpg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5" y="2737245"/>
            <a:ext cx="3889253" cy="332006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4" y="6203594"/>
            <a:ext cx="4185618" cy="576262"/>
          </a:xfrm>
        </p:spPr>
        <p:txBody>
          <a:bodyPr/>
          <a:lstStyle/>
          <a:p>
            <a:r>
              <a:rPr lang="pl-PL" sz="1400" dirty="0" smtClean="0"/>
              <a:t>Źródło: https</a:t>
            </a:r>
            <a:r>
              <a:rPr lang="pl-PL" sz="1400" dirty="0"/>
              <a:t>://translate.google.com/translate?hl=pl&amp;sl=en&amp;u=https://en.wikipedia.org/wiki/Tylomelania&amp;prev=search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Ślimak słodkowodny.</a:t>
            </a:r>
          </a:p>
          <a:p>
            <a:r>
              <a:rPr lang="pl-PL" dirty="0" smtClean="0"/>
              <a:t>Prawdopodobnie nie mogą mieszkać na wysokości powyżej 700 m.</a:t>
            </a:r>
          </a:p>
          <a:p>
            <a:r>
              <a:rPr lang="pl-PL" dirty="0"/>
              <a:t>W 2005 r. </a:t>
            </a:r>
            <a:r>
              <a:rPr lang="pl-PL" dirty="0" smtClean="0"/>
              <a:t>stwierdzono </a:t>
            </a:r>
            <a:r>
              <a:rPr lang="pl-PL" dirty="0"/>
              <a:t>34 opisane </a:t>
            </a:r>
            <a:r>
              <a:rPr lang="pl-PL" dirty="0" smtClean="0"/>
              <a:t>gatunki, jednak </a:t>
            </a:r>
            <a:r>
              <a:rPr lang="pl-PL" dirty="0"/>
              <a:t>Thomas von </a:t>
            </a:r>
            <a:r>
              <a:rPr lang="pl-PL" dirty="0" err="1"/>
              <a:t>Rintelen</a:t>
            </a:r>
            <a:r>
              <a:rPr lang="pl-PL" dirty="0"/>
              <a:t> wraz z kolegami opisał 15 nowych gatunków </a:t>
            </a:r>
            <a:r>
              <a:rPr lang="pl-PL" i="1" dirty="0" err="1"/>
              <a:t>Tylomelanii</a:t>
            </a:r>
            <a:r>
              <a:rPr lang="pl-PL" dirty="0"/>
              <a:t> w latach </a:t>
            </a:r>
            <a:r>
              <a:rPr lang="pl-PL" dirty="0" smtClean="0"/>
              <a:t>2003-2008.</a:t>
            </a:r>
            <a:endParaRPr lang="pl-PL" dirty="0"/>
          </a:p>
          <a:p>
            <a:r>
              <a:rPr lang="pl-PL" dirty="0" smtClean="0"/>
              <a:t>Występowanie: </a:t>
            </a:r>
            <a:r>
              <a:rPr lang="pl-PL" dirty="0"/>
              <a:t>t</a:t>
            </a:r>
            <a:r>
              <a:rPr lang="pl-PL" dirty="0" smtClean="0"/>
              <a:t>e </a:t>
            </a:r>
            <a:r>
              <a:rPr lang="pl-PL" dirty="0"/>
              <a:t>ślimaki słodkowodne są </a:t>
            </a:r>
            <a:r>
              <a:rPr lang="pl-PL" dirty="0">
                <a:hlinkClick r:id="rId3" tooltip="Endemizm"/>
              </a:rPr>
              <a:t>endemiczne</a:t>
            </a:r>
            <a:r>
              <a:rPr lang="pl-PL" dirty="0"/>
              <a:t> dla </a:t>
            </a:r>
            <a:r>
              <a:rPr lang="pl-PL" dirty="0" err="1">
                <a:hlinkClick r:id="rId4" tooltip="Sulawesi"/>
              </a:rPr>
              <a:t>Sulawesi</a:t>
            </a:r>
            <a:r>
              <a:rPr lang="pl-PL" dirty="0"/>
              <a:t> w </a:t>
            </a:r>
            <a:r>
              <a:rPr lang="pl-PL" dirty="0" smtClean="0">
                <a:hlinkClick r:id="rId5" tooltip="Indonezja"/>
              </a:rPr>
              <a:t>Indonezji</a:t>
            </a:r>
            <a:r>
              <a:rPr lang="pl-PL" dirty="0" smtClean="0"/>
              <a:t> </a:t>
            </a:r>
            <a:r>
              <a:rPr lang="pl-PL" dirty="0"/>
              <a:t>zdecydowana większość ogranicza się </a:t>
            </a:r>
            <a:r>
              <a:rPr lang="pl-PL" dirty="0" smtClean="0"/>
              <a:t>do </a:t>
            </a:r>
            <a:r>
              <a:rPr lang="pl-PL" dirty="0" smtClean="0">
                <a:hlinkClick r:id="rId6" tooltip="Jezioro Poso"/>
              </a:rPr>
              <a:t>jeziora </a:t>
            </a:r>
            <a:r>
              <a:rPr lang="pl-PL" dirty="0" err="1">
                <a:hlinkClick r:id="rId6" tooltip="Jezioro Poso"/>
              </a:rPr>
              <a:t>Poso</a:t>
            </a:r>
            <a:r>
              <a:rPr lang="pl-PL" dirty="0"/>
              <a:t> i systemu jeziora </a:t>
            </a:r>
            <a:r>
              <a:rPr lang="pl-PL" dirty="0" err="1" smtClean="0"/>
              <a:t>Malili</a:t>
            </a:r>
            <a:r>
              <a:rPr lang="pl-PL" dirty="0"/>
              <a:t>.</a:t>
            </a:r>
            <a:endParaRPr lang="pl-PL" dirty="0" smtClean="0"/>
          </a:p>
          <a:p>
            <a:r>
              <a:rPr lang="pl-PL" dirty="0">
                <a:hlinkClick r:id="rId7" tooltip="Brzuchonóg"/>
              </a:rPr>
              <a:t>Ś</a:t>
            </a:r>
            <a:r>
              <a:rPr lang="pl-PL" dirty="0" smtClean="0">
                <a:hlinkClick r:id="rId7" tooltip="Brzuchonóg"/>
              </a:rPr>
              <a:t>limaki</a:t>
            </a:r>
            <a:r>
              <a:rPr lang="pl-PL" dirty="0"/>
              <a:t> </a:t>
            </a:r>
            <a:r>
              <a:rPr lang="pl-PL" dirty="0">
                <a:hlinkClick r:id="rId8" tooltip="Zwierzę wodne"/>
              </a:rPr>
              <a:t>wodne</a:t>
            </a:r>
            <a:r>
              <a:rPr lang="pl-PL" dirty="0"/>
              <a:t> z rodziny </a:t>
            </a:r>
            <a:r>
              <a:rPr lang="pl-PL" dirty="0" err="1" smtClean="0">
                <a:hlinkClick r:id="rId9" tooltip="Pachychilidae"/>
              </a:rPr>
              <a:t>Pachychilidae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793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484471"/>
            <a:ext cx="8596668" cy="1320800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chemeClr val="accent4"/>
                </a:solidFill>
              </a:rPr>
              <a:t>PAJĘCZAKI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pl-PL" i="1" dirty="0" smtClean="0"/>
              <a:t>WOLF SPIDER(tłum. </a:t>
            </a:r>
            <a:r>
              <a:rPr lang="pl-PL" b="1" i="1" dirty="0" smtClean="0"/>
              <a:t>WILCZY PAJĄK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0045" y="6142559"/>
            <a:ext cx="4185623" cy="576262"/>
          </a:xfrm>
        </p:spPr>
        <p:txBody>
          <a:bodyPr/>
          <a:lstStyle/>
          <a:p>
            <a:r>
              <a:rPr lang="pl-PL" sz="1400" dirty="0"/>
              <a:t>https://en.wikipedia.org/wiki/Wolf_spider#/media/File:Hogna_lenta_18.jpg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502270" y="6142559"/>
            <a:ext cx="4185618" cy="576262"/>
          </a:xfrm>
        </p:spPr>
        <p:txBody>
          <a:bodyPr/>
          <a:lstStyle/>
          <a:p>
            <a:r>
              <a:rPr lang="pl-PL" sz="1400" dirty="0"/>
              <a:t>https://translate.google.com/translate?hl=pl&amp;sl=en&amp;u=https://en.wikipedia.org/wiki/Wolf_spider&amp;prev=search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Jest członkiem rodziny </a:t>
            </a:r>
            <a:r>
              <a:rPr lang="pl-PL" b="1" i="1" dirty="0" err="1" smtClean="0">
                <a:solidFill>
                  <a:schemeClr val="accent2"/>
                </a:solidFill>
              </a:rPr>
              <a:t>Lycosidae</a:t>
            </a:r>
            <a:r>
              <a:rPr lang="pl-PL" b="1" i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pl-PL" dirty="0" smtClean="0"/>
              <a:t>Żyje i poluje w samotności.</a:t>
            </a:r>
          </a:p>
          <a:p>
            <a:r>
              <a:rPr lang="pl-PL" dirty="0" smtClean="0"/>
              <a:t>Wymiary(nie wliczając nóg): od mniej niż 10 do 35mm (0,4 do 1,38 cala).</a:t>
            </a:r>
          </a:p>
          <a:p>
            <a:r>
              <a:rPr lang="pl-PL" dirty="0" smtClean="0"/>
              <a:t>Charakterystyka:</a:t>
            </a:r>
            <a:r>
              <a:rPr lang="pl-PL" dirty="0"/>
              <a:t> </a:t>
            </a:r>
            <a:r>
              <a:rPr lang="pl-PL" dirty="0" smtClean="0"/>
              <a:t>ma osiem par </a:t>
            </a:r>
            <a:r>
              <a:rPr lang="pl-PL" dirty="0"/>
              <a:t>oczu ułożonych w trzech rzędach</a:t>
            </a:r>
            <a:r>
              <a:rPr lang="pl-PL" dirty="0" smtClean="0"/>
              <a:t>. Pająki wilcze mają doskonały wzrok, silny zmysł dotyku</a:t>
            </a:r>
            <a:r>
              <a:rPr lang="pl-PL" dirty="0"/>
              <a:t>.</a:t>
            </a:r>
            <a:r>
              <a:rPr lang="pl-PL" dirty="0" smtClean="0"/>
              <a:t> </a:t>
            </a:r>
            <a:r>
              <a:rPr lang="pl-PL" dirty="0"/>
              <a:t>W</a:t>
            </a:r>
            <a:r>
              <a:rPr lang="pl-PL" dirty="0" smtClean="0"/>
              <a:t>oreczek jajowy to okrągła</a:t>
            </a:r>
            <a:r>
              <a:rPr lang="pl-PL" dirty="0"/>
              <a:t>, jedwabista kula, jest przymocowany do dysz przędzy na końcu brzucha, pozwalając pająkowi na przenoszenie jej nienarodzonego dziecka.</a:t>
            </a:r>
            <a:endParaRPr lang="pl-PL" dirty="0" smtClean="0"/>
          </a:p>
          <a:p>
            <a:endParaRPr lang="pl-PL" b="1" i="1" dirty="0">
              <a:solidFill>
                <a:schemeClr val="accent2"/>
              </a:solidFill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0" y="2736850"/>
            <a:ext cx="3129900" cy="3305175"/>
          </a:xfrm>
        </p:spPr>
      </p:pic>
    </p:spTree>
    <p:extLst>
      <p:ext uri="{BB962C8B-B14F-4D97-AF65-F5344CB8AC3E}">
        <p14:creationId xmlns:p14="http://schemas.microsoft.com/office/powerpoint/2010/main" val="35416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7158</TotalTime>
  <Words>577</Words>
  <Application>Microsoft Office PowerPoint</Application>
  <PresentationFormat>Niestandardowy</PresentationFormat>
  <Paragraphs>90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Faseta</vt:lpstr>
      <vt:lpstr>Najbrzydsze zwierzęta świata</vt:lpstr>
      <vt:lpstr>RYBY BLOBFISH (PSYCHROLUTES MARCIDUS)  </vt:lpstr>
      <vt:lpstr>PŁAZY ŻABA PURPUROWA  (NASIKABATRACHUS SAHYADRENIS)</vt:lpstr>
      <vt:lpstr>GADY ŻÓŁW MATAMATA (Chelus fimbriatus)</vt:lpstr>
      <vt:lpstr>PTAKI MARABUT AFRYKAŃSKI</vt:lpstr>
      <vt:lpstr>SSAKI GOLEC PIASKOWY (HETEROCEPHALUS GLABER)</vt:lpstr>
      <vt:lpstr>SKORUPIAKI BATHYNOMUS GIGANTEUS</vt:lpstr>
      <vt:lpstr>MIĘCZAKI TYLOMELANIA</vt:lpstr>
      <vt:lpstr>PAJĘCZAKI WOLF SPIDER(tłum. WILCZY PAJĄK)</vt:lpstr>
      <vt:lpstr>OWADY DEINACRIDA FALLAI </vt:lpstr>
      <vt:lpstr>PIERŚCIENICE ŻEGLARZ PORTUGALSKI,BĄBELNICA BOMBELOWA,(PHYSALIA PHYSALIS)</vt:lpstr>
      <vt:lpstr>DZIĘKUJĘ Z UWAGĘ! Kornel Jasiński, klasa VIa SP 26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Najbrzydsze zwierzęta świata</dc:title>
  <dc:creator>yoga</dc:creator>
  <cp:lastModifiedBy>xXx</cp:lastModifiedBy>
  <cp:revision>79</cp:revision>
  <dcterms:created xsi:type="dcterms:W3CDTF">2019-01-29T18:18:33Z</dcterms:created>
  <dcterms:modified xsi:type="dcterms:W3CDTF">2019-03-09T21:02:44Z</dcterms:modified>
</cp:coreProperties>
</file>